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tags/tag2.xml" ContentType="application/vnd.openxmlformats-officedocument.presentationml.tags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ags/tag14.xml" ContentType="application/vnd.openxmlformats-officedocument.presentationml.tags+xml"/>
  <Override PartName="/ppt/tags/tag13.xml" ContentType="application/vnd.openxmlformats-officedocument.presentationml.tags+xml"/>
  <Override PartName="/ppt/tags/tag12.xml" ContentType="application/vnd.openxmlformats-officedocument.presentationml.tags+xml"/>
  <Override PartName="/ppt/tags/tag11.xml" ContentType="application/vnd.openxmlformats-officedocument.presentationml.tags+xml"/>
  <Override PartName="/ppt/tags/tag10.xml" ContentType="application/vnd.openxmlformats-officedocument.presentationml.tags+xml"/>
  <Override PartName="/ppt/tags/tag9.xml" ContentType="application/vnd.openxmlformats-officedocument.presentationml.tags+xml"/>
  <Override PartName="/ppt/tags/tag7.xml" ContentType="application/vnd.openxmlformats-officedocument.presentationml.tags+xml"/>
  <Override PartName="/ppt/tags/tag6.xml" ContentType="application/vnd.openxmlformats-officedocument.presentationml.tags+xml"/>
  <Override PartName="/ppt/tags/tag5.xml" ContentType="application/vnd.openxmlformats-officedocument.presentationml.tags+xml"/>
  <Override PartName="/ppt/tags/tag4.xml" ContentType="application/vnd.openxmlformats-officedocument.presentationml.tags+xml"/>
  <Override PartName="/ppt/tags/tag3.xml" ContentType="application/vnd.openxmlformats-officedocument.presentationml.tags+xml"/>
  <Override PartName="/ppt/tags/tag8.xml" ContentType="application/vnd.openxmlformats-officedocument.presentationml.tag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76" r:id="rId1"/>
  </p:sldMasterIdLst>
  <p:notesMasterIdLst>
    <p:notesMasterId r:id="rId22"/>
  </p:notesMasterIdLst>
  <p:handoutMasterIdLst>
    <p:handoutMasterId r:id="rId23"/>
  </p:handoutMasterIdLst>
  <p:sldIdLst>
    <p:sldId id="349" r:id="rId2"/>
    <p:sldId id="318" r:id="rId3"/>
    <p:sldId id="341" r:id="rId4"/>
    <p:sldId id="343" r:id="rId5"/>
    <p:sldId id="344" r:id="rId6"/>
    <p:sldId id="342" r:id="rId7"/>
    <p:sldId id="345" r:id="rId8"/>
    <p:sldId id="346" r:id="rId9"/>
    <p:sldId id="347" r:id="rId10"/>
    <p:sldId id="348" r:id="rId11"/>
    <p:sldId id="350" r:id="rId12"/>
    <p:sldId id="351" r:id="rId13"/>
    <p:sldId id="352" r:id="rId14"/>
    <p:sldId id="353" r:id="rId15"/>
    <p:sldId id="354" r:id="rId16"/>
    <p:sldId id="355" r:id="rId17"/>
    <p:sldId id="356" r:id="rId18"/>
    <p:sldId id="357" r:id="rId19"/>
    <p:sldId id="358" r:id="rId20"/>
    <p:sldId id="359" r:id="rId21"/>
  </p:sldIdLst>
  <p:sldSz cx="9144000" cy="6858000" type="overhead"/>
  <p:notesSz cx="7010400" cy="92964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AACFF"/>
    <a:srgbClr val="F5BEFF"/>
    <a:srgbClr val="F6A7FF"/>
    <a:srgbClr val="B5FF6B"/>
    <a:srgbClr val="95E9FF"/>
    <a:srgbClr val="6DD8C7"/>
    <a:srgbClr val="7EC7DD"/>
    <a:srgbClr val="00B9FF"/>
    <a:srgbClr val="83EE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57"/>
    <p:restoredTop sz="94654"/>
  </p:normalViewPr>
  <p:slideViewPr>
    <p:cSldViewPr snapToGrid="0">
      <p:cViewPr varScale="1">
        <p:scale>
          <a:sx n="70" d="100"/>
          <a:sy n="70" d="100"/>
        </p:scale>
        <p:origin x="184" y="9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1764" y="-78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Relationship Id="rId30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B4B29818-8D79-9346-8834-C00AAB7A430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9038" y="703263"/>
            <a:ext cx="4632325" cy="347345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A424CFC9-0737-C940-B11D-6BB07164648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6425"/>
            <a:ext cx="5140325" cy="41830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2207" tIns="45295" rIns="92207" bIns="4529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MS PGothic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6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219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7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2448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8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182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9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70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16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085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17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45690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18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2918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19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635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840E0-69E2-F54E-880B-A6846FEA8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EB0112-5989-8B48-BA28-66C2DDD1AEAA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07593-DCF4-DA45-A8F6-A300518FB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78B44-5723-5041-B7B5-9D4AAA8F5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17A7C1-189B-764E-8C42-1AAA3E4D754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9898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CC15F-74DB-9144-B129-8A7A9B811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1D8266-EC56-F04D-93E1-FA13C8BE3C89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4672F-A8CE-FC40-A574-CD5866676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D0B78A-6BC7-1742-BF3A-4EBA2A442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F81697-ECB2-2340-AA76-FC1765D906D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195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48AD8-DF0B-0747-81C6-524768334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C58A6D-D56A-9F43-A8B8-F795FC413F5E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C39AC-733D-AC41-8373-842EAE0FA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C08DD-537E-1842-BB48-FEB3755C5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C62FB6-B337-6F4E-967B-24C63327B13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5641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F39E9-33C5-D14F-8DD2-9B4645D2B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C38403-E780-8740-B7E1-D6CE884BC273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362B0-1DDE-BB4E-BC87-254A086C0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25C8E-0307-8944-B40E-51DE69A98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504464-A66F-A04D-915A-593F267A36D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5774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1D9CB-8B62-9542-9303-EA22598E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F9094E-EFF5-E440-8FB5-C454BD5E1F59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FA735-3E60-964D-B158-28D4B6B41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633C8-5EFF-4E45-828B-5B63D4917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D2377-A950-F24E-B701-1A80BF4747C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5751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F998C64-81C7-6945-A259-4A9F8DDF4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A7130A-5BA7-6045-9260-A2BACEDC872C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539BC47-8F51-2845-9992-4B6720DCE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AE4EDF4-6DE1-0642-864A-9647E6641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51DA9E-C96E-0F43-B59C-09E5C159DD2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5001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73B0045-38A4-C945-B3F1-A3A971F32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33A689-79B8-F141-911B-3EDF0EE3EA66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4F3CD6F-70FA-304D-B484-C191BD34D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5C6C4B4-98DE-0B41-90F9-42D57B40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6E0601-B72A-AB4A-8CAA-C6F43A8CFA7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3378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715B323-9CFD-8A45-AFFD-0F131CCFE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6332F5-0686-EE48-9D58-6070C85FFA32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0AA6948-9AE2-B84A-8429-B47617FBA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90DFE33-C25E-164F-AD09-3B32BB042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C9B2E3-4337-3747-AD08-CD727DB316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5601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3AC16FD-B420-F648-B2F0-5C3AC79D7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C29F92-C5F8-EE43-93AA-D0F46DA2ABC3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BB2887B-EB10-C44F-9CE8-312E943A8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78BE6AC-4FD7-AD4A-ABB2-9753D7C1E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675054-F004-E04E-9D02-45287606975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3311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7E6CCDE-9281-9848-8AF7-01CD24062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E40C8A-FA18-0B4F-B38C-2F010C1A4933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5D1A165-6A21-E24D-A639-046BCB57F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6EC271C-294D-C04D-BFD3-F62A6F9A0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7A5186-73B1-1944-B651-4AD9A5F25BC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8199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314A1CB-B710-804E-A14A-17ADE6EF9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338DD0-4F58-5D4E-BE2F-767836903803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E449612-5604-B345-A8F3-06AA9327B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F08A9B6-799D-8F46-BE7B-FB9167470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B4A3FA-8F39-3749-B63C-60C6973F0C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018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Placeholder 1">
            <a:extLst>
              <a:ext uri="{FF2B5EF4-FFF2-40B4-BE49-F238E27FC236}">
                <a16:creationId xmlns:a16="http://schemas.microsoft.com/office/drawing/2014/main" id="{1D6EFDFB-B855-0247-B130-F0683F1EA1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A9C89-8AB2-0B4B-BC7E-C28229A8CF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6C271-D832-824C-B3A2-AF55644673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3AD7892-9B25-B947-955F-C4078BF4037D}" type="datetimeFigureOut">
              <a:rPr lang="en-US"/>
              <a:pPr>
                <a:defRPr/>
              </a:pPr>
              <a:t>6/1/20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6A214-422E-C545-9D66-156BADFF98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BA3F5-52D9-BA45-904B-3B4C09885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EB3D78C-AF05-5344-94F4-A5B6C3257A4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sldNum="0" hdr="0" dt="0"/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71450" indent="-171450" algn="l" defTabSz="685800" rtl="0" fontAlgn="base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rge white building&#10;&#10;Description automatically generated">
            <a:extLst>
              <a:ext uri="{FF2B5EF4-FFF2-40B4-BE49-F238E27FC236}">
                <a16:creationId xmlns:a16="http://schemas.microsoft.com/office/drawing/2014/main" id="{1F32859B-EC26-1348-95A2-E15EA8EA89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9" b="1429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9C6F0ACF-7C98-9448-AEBA-8E2141B2B9D9}"/>
              </a:ext>
            </a:extLst>
          </p:cNvPr>
          <p:cNvSpPr txBox="1">
            <a:spLocks noChangeArrowheads="1"/>
          </p:cNvSpPr>
          <p:nvPr/>
        </p:nvSpPr>
        <p:spPr>
          <a:xfrm>
            <a:off x="532527" y="2393470"/>
            <a:ext cx="7755127" cy="1554414"/>
          </a:xfrm>
          <a:prstGeom prst="rect">
            <a:avLst/>
          </a:prstGeom>
          <a:solidFill>
            <a:schemeClr val="bg1">
              <a:alpha val="60000"/>
            </a:schemeClr>
          </a:solidFill>
          <a:ln w="28575">
            <a:solidFill>
              <a:schemeClr val="tx1"/>
            </a:solidFill>
          </a:ln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en-US" sz="4600" b="1" dirty="0">
                <a:latin typeface="Cambria" panose="02040503050406030204" pitchFamily="18" charset="0"/>
                <a:ea typeface="MS PGothic" panose="020B0600070205080204" pitchFamily="34" charset="-128"/>
              </a:rPr>
              <a:t> Nuclear Chemistry:</a:t>
            </a:r>
          </a:p>
          <a:p>
            <a:pPr>
              <a:buFontTx/>
              <a:buNone/>
            </a:pPr>
            <a:r>
              <a:rPr lang="en-US" altLang="en-US" sz="4600" b="1" dirty="0">
                <a:latin typeface="Cambria" panose="02040503050406030204" pitchFamily="18" charset="0"/>
                <a:ea typeface="MS PGothic" panose="020B0600070205080204" pitchFamily="34" charset="-128"/>
              </a:rPr>
              <a:t>  Types of Nuclear Radiation</a:t>
            </a:r>
          </a:p>
        </p:txBody>
      </p:sp>
      <p:sp>
        <p:nvSpPr>
          <p:cNvPr id="9" name="Process 8">
            <a:extLst>
              <a:ext uri="{FF2B5EF4-FFF2-40B4-BE49-F238E27FC236}">
                <a16:creationId xmlns:a16="http://schemas.microsoft.com/office/drawing/2014/main" id="{98CCDFD5-5A9A-1E49-B2EC-1E07A3F84330}"/>
              </a:ext>
            </a:extLst>
          </p:cNvPr>
          <p:cNvSpPr/>
          <p:nvPr/>
        </p:nvSpPr>
        <p:spPr>
          <a:xfrm>
            <a:off x="772045" y="3058204"/>
            <a:ext cx="4968910" cy="71298"/>
          </a:xfrm>
          <a:prstGeom prst="flowChart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3701069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ctangle 137">
            <a:extLst>
              <a:ext uri="{FF2B5EF4-FFF2-40B4-BE49-F238E27FC236}">
                <a16:creationId xmlns:a16="http://schemas.microsoft.com/office/drawing/2014/main" id="{97852EE2-D1DF-BC46-BCE4-8512E2197CDF}"/>
              </a:ext>
            </a:extLst>
          </p:cNvPr>
          <p:cNvSpPr/>
          <p:nvPr/>
        </p:nvSpPr>
        <p:spPr>
          <a:xfrm>
            <a:off x="398399" y="2733365"/>
            <a:ext cx="851700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Nuclear Medicine</a:t>
            </a: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 </a:t>
            </a:r>
            <a:b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</a:b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Radioactive substances can be inserted into the body to view internal organs.</a:t>
            </a:r>
            <a:endParaRPr lang="en-US" sz="3200" b="1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36" name="Rectangle 4">
            <a:extLst>
              <a:ext uri="{FF2B5EF4-FFF2-40B4-BE49-F238E27FC236}">
                <a16:creationId xmlns:a16="http://schemas.microsoft.com/office/drawing/2014/main" id="{64D566DF-FFDE-5F41-850F-F9932F743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61313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Uses of Radiation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83FE97D-705C-9549-AD56-64E058A60180}"/>
              </a:ext>
            </a:extLst>
          </p:cNvPr>
          <p:cNvSpPr/>
          <p:nvPr/>
        </p:nvSpPr>
        <p:spPr>
          <a:xfrm>
            <a:off x="398400" y="1381392"/>
            <a:ext cx="8347199" cy="1102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Cancer Treatment</a:t>
            </a: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</a:p>
          <a:p>
            <a:pPr marR="0" lvl="0">
              <a:spcBef>
                <a:spcPts val="200"/>
              </a:spcBef>
              <a:spcAft>
                <a:spcPts val="0"/>
              </a:spcAft>
            </a:pP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   </a:t>
            </a: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Radiation is used to destroy cancer cells.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F9914701-BFD1-164B-A0CB-9FBBE8C375F3}"/>
              </a:ext>
            </a:extLst>
          </p:cNvPr>
          <p:cNvSpPr/>
          <p:nvPr/>
        </p:nvSpPr>
        <p:spPr>
          <a:xfrm>
            <a:off x="398398" y="4567665"/>
            <a:ext cx="83471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u="sng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Food Irradiation</a:t>
            </a: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  <a:b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</a:b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Radiation can be used to reduce </a:t>
            </a:r>
            <a:b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</a:b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or eliminate bacteria on food.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4D3DF5-08BF-8343-B602-F54C4CB4F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1" y="300286"/>
            <a:ext cx="1561026" cy="13706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68B15C-8A0A-5D4F-A95F-3A18D281E7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" b="6737"/>
          <a:stretch/>
        </p:blipFill>
        <p:spPr>
          <a:xfrm>
            <a:off x="6815319" y="4150763"/>
            <a:ext cx="2100081" cy="187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268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rge white building&#10;&#10;Description automatically generated">
            <a:extLst>
              <a:ext uri="{FF2B5EF4-FFF2-40B4-BE49-F238E27FC236}">
                <a16:creationId xmlns:a16="http://schemas.microsoft.com/office/drawing/2014/main" id="{1F32859B-EC26-1348-95A2-E15EA8EA89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9" b="1429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9C6F0ACF-7C98-9448-AEBA-8E2141B2B9D9}"/>
              </a:ext>
            </a:extLst>
          </p:cNvPr>
          <p:cNvSpPr txBox="1">
            <a:spLocks noChangeArrowheads="1"/>
          </p:cNvSpPr>
          <p:nvPr/>
        </p:nvSpPr>
        <p:spPr>
          <a:xfrm>
            <a:off x="532527" y="2393470"/>
            <a:ext cx="7755127" cy="1554414"/>
          </a:xfrm>
          <a:prstGeom prst="rect">
            <a:avLst/>
          </a:prstGeom>
          <a:solidFill>
            <a:schemeClr val="bg1">
              <a:alpha val="60000"/>
            </a:schemeClr>
          </a:solidFill>
          <a:ln w="28575">
            <a:solidFill>
              <a:schemeClr val="tx1"/>
            </a:solidFill>
          </a:ln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en-US" sz="4600" b="1" dirty="0">
                <a:latin typeface="Cambria" panose="02040503050406030204" pitchFamily="18" charset="0"/>
                <a:ea typeface="MS PGothic" panose="020B0600070205080204" pitchFamily="34" charset="-128"/>
              </a:rPr>
              <a:t> Nuclear Chemistry:</a:t>
            </a:r>
          </a:p>
          <a:p>
            <a:pPr>
              <a:buFontTx/>
              <a:buNone/>
            </a:pPr>
            <a:r>
              <a:rPr lang="en-US" altLang="en-US" sz="4600" b="1" dirty="0">
                <a:latin typeface="Cambria" panose="02040503050406030204" pitchFamily="18" charset="0"/>
                <a:ea typeface="MS PGothic" panose="020B0600070205080204" pitchFamily="34" charset="-128"/>
              </a:rPr>
              <a:t>  Types of Nuclear Radiation</a:t>
            </a:r>
          </a:p>
        </p:txBody>
      </p:sp>
      <p:sp>
        <p:nvSpPr>
          <p:cNvPr id="9" name="Process 8">
            <a:extLst>
              <a:ext uri="{FF2B5EF4-FFF2-40B4-BE49-F238E27FC236}">
                <a16:creationId xmlns:a16="http://schemas.microsoft.com/office/drawing/2014/main" id="{98CCDFD5-5A9A-1E49-B2EC-1E07A3F84330}"/>
              </a:ext>
            </a:extLst>
          </p:cNvPr>
          <p:cNvSpPr/>
          <p:nvPr/>
        </p:nvSpPr>
        <p:spPr>
          <a:xfrm>
            <a:off x="772045" y="3058204"/>
            <a:ext cx="4968910" cy="71298"/>
          </a:xfrm>
          <a:prstGeom prst="flowChart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41587790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xplosion 2 9">
            <a:extLst>
              <a:ext uri="{FF2B5EF4-FFF2-40B4-BE49-F238E27FC236}">
                <a16:creationId xmlns:a16="http://schemas.microsoft.com/office/drawing/2014/main" id="{3834F255-7816-E646-8735-20647D7562E5}"/>
              </a:ext>
            </a:extLst>
          </p:cNvPr>
          <p:cNvSpPr/>
          <p:nvPr/>
        </p:nvSpPr>
        <p:spPr>
          <a:xfrm rot="882735">
            <a:off x="263794" y="2925728"/>
            <a:ext cx="2549544" cy="2342512"/>
          </a:xfrm>
          <a:prstGeom prst="irregularSeal2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2483BF-CC37-BE42-A4D2-C81D74CA9984}"/>
              </a:ext>
            </a:extLst>
          </p:cNvPr>
          <p:cNvSpPr/>
          <p:nvPr/>
        </p:nvSpPr>
        <p:spPr>
          <a:xfrm>
            <a:off x="450810" y="1236955"/>
            <a:ext cx="8347199" cy="1641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0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atoms</a:t>
            </a:r>
            <a:r>
              <a:rPr lang="en-US" sz="3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r>
              <a:rPr lang="en-US" sz="3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emit excess energy from their nuclei to become more stable. The energy and particles released are called</a:t>
            </a:r>
            <a:r>
              <a:rPr lang="en-US" sz="3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r>
              <a:rPr lang="en-US" sz="3000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                                    </a:t>
            </a:r>
            <a:r>
              <a:rPr lang="en-US" sz="3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. 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54FC1EA0-52DE-0A43-818A-0478A4159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285750"/>
            <a:ext cx="8016875" cy="1981200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Unstable Atoms</a:t>
            </a:r>
          </a:p>
        </p:txBody>
      </p:sp>
      <p:grpSp>
        <p:nvGrpSpPr>
          <p:cNvPr id="16" name="Group 9">
            <a:extLst>
              <a:ext uri="{FF2B5EF4-FFF2-40B4-BE49-F238E27FC236}">
                <a16:creationId xmlns:a16="http://schemas.microsoft.com/office/drawing/2014/main" id="{D2458E60-4576-4047-B924-52FB5893694A}"/>
              </a:ext>
            </a:extLst>
          </p:cNvPr>
          <p:cNvGrpSpPr>
            <a:grpSpLocks/>
          </p:cNvGrpSpPr>
          <p:nvPr/>
        </p:nvGrpSpPr>
        <p:grpSpPr bwMode="auto">
          <a:xfrm>
            <a:off x="752116" y="3502699"/>
            <a:ext cx="1371600" cy="1250950"/>
            <a:chOff x="1310419" y="996752"/>
            <a:chExt cx="864" cy="78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924F675-31EC-E64C-9AD9-828406D904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EF0B3ED-2A7B-4E49-B5C9-C001578524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F8A514-7764-324F-A18C-B2E02A8B9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F3A6D2-8599-DD4F-8581-34B3686913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062C2F6-68E2-DA45-992E-5A668ACE6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61CE667-C57A-F549-833B-A06409E88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FBEC24F-6277-4349-9C4A-D1F9B18FD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F74DB4-DA66-D74D-9A1D-58E64D3BED7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B9ABE9C-62EB-244C-A52F-C2BDF9C4E0C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DD1EA59-3BC3-BD4C-939E-A6C364CDB5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DCEC4F0-C563-5248-B888-DDAA6366A5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E11B49C-62E9-684E-BAFD-9D46C31803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B002799-57B2-B644-8B8A-81ED9066B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8A60AAC-E1CD-DB4F-A149-F1D9369708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C03037E-BF40-584A-8377-9664674C70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39E6F9F-641E-C741-92C5-33BF01DE95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4962E58-56E7-8540-85D1-65172E8873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CF85B61-E29D-424D-B5AD-EB7AD68E7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58AC694-AB42-5141-9915-277FE6424B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07CFAD5-06F7-4B40-92E4-C25A913899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D18F18C-CA14-FA41-88AE-512E80DD813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4523B2-E811-F044-AF0F-A4CD0A2D53E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8832168-D6B2-E940-8382-B837C0305D7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CC42E5C9-D99F-414B-9B3E-4523B70F30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6BE573D-CE8D-074D-B2FE-BE276BF71E9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0961E49-62FA-AB43-96AC-57F16316D1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3D76127E-0E0A-F44A-BD32-8257608152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993ACE8-5630-C443-8849-395B6007DF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513D8E3-A7DB-9548-87E0-27E231167C1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50960795-4FC2-3F49-BEDE-CA1D91568B66}"/>
              </a:ext>
            </a:extLst>
          </p:cNvPr>
          <p:cNvSpPr/>
          <p:nvPr/>
        </p:nvSpPr>
        <p:spPr>
          <a:xfrm>
            <a:off x="672148" y="5134861"/>
            <a:ext cx="1471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cxnSp>
        <p:nvCxnSpPr>
          <p:cNvPr id="48" name="Line 34">
            <a:extLst>
              <a:ext uri="{FF2B5EF4-FFF2-40B4-BE49-F238E27FC236}">
                <a16:creationId xmlns:a16="http://schemas.microsoft.com/office/drawing/2014/main" id="{0B26D191-80E7-3A48-A5AC-3D29888A7FEA}"/>
              </a:ext>
            </a:extLst>
          </p:cNvPr>
          <p:cNvCxnSpPr>
            <a:cxnSpLocks/>
          </p:cNvCxnSpPr>
          <p:nvPr/>
        </p:nvCxnSpPr>
        <p:spPr bwMode="auto">
          <a:xfrm>
            <a:off x="2586751" y="4247548"/>
            <a:ext cx="1097280" cy="0"/>
          </a:xfrm>
          <a:prstGeom prst="line">
            <a:avLst/>
          </a:prstGeom>
          <a:noFill/>
          <a:ln w="101600">
            <a:solidFill>
              <a:srgbClr val="C00000"/>
            </a:solidFill>
            <a:round/>
            <a:headEnd/>
            <a:tailEnd type="triangle" w="med" len="med"/>
          </a:ln>
          <a:effectLst/>
        </p:spPr>
      </p:cxnSp>
      <p:grpSp>
        <p:nvGrpSpPr>
          <p:cNvPr id="49" name="Group 9">
            <a:extLst>
              <a:ext uri="{FF2B5EF4-FFF2-40B4-BE49-F238E27FC236}">
                <a16:creationId xmlns:a16="http://schemas.microsoft.com/office/drawing/2014/main" id="{1242DAAE-480F-D748-AF07-E1F8EDF40318}"/>
              </a:ext>
            </a:extLst>
          </p:cNvPr>
          <p:cNvGrpSpPr>
            <a:grpSpLocks/>
          </p:cNvGrpSpPr>
          <p:nvPr/>
        </p:nvGrpSpPr>
        <p:grpSpPr bwMode="auto">
          <a:xfrm>
            <a:off x="3810061" y="3521937"/>
            <a:ext cx="1371600" cy="1250950"/>
            <a:chOff x="1310419" y="996752"/>
            <a:chExt cx="864" cy="788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2ACAB21-5A70-F443-A8EE-298BC28FC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C928A40-C3C7-224D-96C7-1EB7FA371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E4892C4-D0FE-3545-A872-FF9E302866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02DC1DC-9958-974C-8982-1A013BCB0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FCC1A7F0-6F07-784E-9CBC-EB8AA3F2D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EAFF6ABD-C6F9-CC41-9100-FF5FD7355F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4591EF1-2981-8047-9585-0A12BAC6A5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257279B-2AE1-654B-8D39-2819E51B70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3D0B387-AF52-D740-8FC7-C73E3152CA4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A9C15B4-4138-6345-AA03-081948E06C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066BC97B-B1E3-214E-B806-33DA474420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5AEB6D51-102C-1443-9987-6E8C7FB63F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252D9F0C-160A-504E-AD50-0EA807D723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513E2A4-B652-FD4F-A886-D47ADA95B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09923A3-4693-9940-8D5F-DBD12D56BA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E6BDB30B-842F-F34E-904B-F61C16E662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47F6150E-5975-4946-B979-F173F4B6FC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D6DBF4B-D158-DF4C-B9EA-6EE25F5B4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8FBFFC50-7273-3D43-BCD5-D69E4AD5CE7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491344B2-1C33-A945-AAAA-B797E217549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37D297B6-AAC6-B442-930E-BA3AFF58B2A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0796A5D-6372-9B47-9FA6-660BDC52E68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A1FD713-EEC4-BB4C-8B2F-98E22BB05F7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A7655F1-3001-4945-A0C9-B5196CA2C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922F42C-50C8-0549-906F-420684EC958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DB3A4734-8295-1A45-B29E-A67843BD725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07C69A8-680B-3B46-B880-0E49FA1FAE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14F0509-4210-994D-B2BD-8C531C487F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CBA54E1-8708-224A-B9C6-59C7A0279A6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79" name="TextBox 111">
            <a:extLst>
              <a:ext uri="{FF2B5EF4-FFF2-40B4-BE49-F238E27FC236}">
                <a16:creationId xmlns:a16="http://schemas.microsoft.com/office/drawing/2014/main" id="{82A267AA-CA90-7F42-BDA2-424FDED5BCDC}"/>
              </a:ext>
            </a:extLst>
          </p:cNvPr>
          <p:cNvSpPr txBox="1"/>
          <p:nvPr/>
        </p:nvSpPr>
        <p:spPr>
          <a:xfrm>
            <a:off x="5275461" y="3673964"/>
            <a:ext cx="558165" cy="8593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6000" b="1" kern="1200" dirty="0">
                <a:solidFill>
                  <a:srgbClr val="C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2000" b="1" dirty="0">
              <a:solidFill>
                <a:srgbClr val="C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DF115D4-9226-4241-B30D-36DE68B86BB7}"/>
              </a:ext>
            </a:extLst>
          </p:cNvPr>
          <p:cNvSpPr/>
          <p:nvPr/>
        </p:nvSpPr>
        <p:spPr>
          <a:xfrm>
            <a:off x="3557105" y="5134861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81" name="Explosion 2 80">
            <a:extLst>
              <a:ext uri="{FF2B5EF4-FFF2-40B4-BE49-F238E27FC236}">
                <a16:creationId xmlns:a16="http://schemas.microsoft.com/office/drawing/2014/main" id="{82010964-E140-924B-BBE8-47AC90C4883D}"/>
              </a:ext>
            </a:extLst>
          </p:cNvPr>
          <p:cNvSpPr/>
          <p:nvPr/>
        </p:nvSpPr>
        <p:spPr>
          <a:xfrm rot="2068700">
            <a:off x="7350821" y="3548889"/>
            <a:ext cx="1571513" cy="1438601"/>
          </a:xfrm>
          <a:prstGeom prst="irregularSeal2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5B2854D-E8D1-A549-AA11-7641BE7A79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2226" y="3856346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2EB0BAAB-B04E-1E47-86B6-A61194D571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5251" y="4173211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12B178BC-3D00-E84A-BEE4-806D5BF34EEB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5917751" y="3900796"/>
            <a:ext cx="372745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93407A2-1D1A-F945-A5FA-AD2C5C894D8F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5997126" y="4204326"/>
            <a:ext cx="381000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TextBox 111">
            <a:extLst>
              <a:ext uri="{FF2B5EF4-FFF2-40B4-BE49-F238E27FC236}">
                <a16:creationId xmlns:a16="http://schemas.microsoft.com/office/drawing/2014/main" id="{F6A5B00A-A8BF-CA47-BB8E-2B413CB35F88}"/>
              </a:ext>
            </a:extLst>
          </p:cNvPr>
          <p:cNvSpPr txBox="1"/>
          <p:nvPr/>
        </p:nvSpPr>
        <p:spPr>
          <a:xfrm>
            <a:off x="6679696" y="3675804"/>
            <a:ext cx="558165" cy="8593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6000" b="1" kern="1200" dirty="0">
                <a:solidFill>
                  <a:srgbClr val="C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2000" b="1" dirty="0">
              <a:solidFill>
                <a:srgbClr val="C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9E28855F-3E65-8541-B84C-81413383119B}"/>
              </a:ext>
            </a:extLst>
          </p:cNvPr>
          <p:cNvSpPr/>
          <p:nvPr/>
        </p:nvSpPr>
        <p:spPr>
          <a:xfrm>
            <a:off x="5428257" y="5161364"/>
            <a:ext cx="1848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Particles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20DACFB-3E87-0543-AF3A-B4A0DC04DF87}"/>
              </a:ext>
            </a:extLst>
          </p:cNvPr>
          <p:cNvSpPr/>
          <p:nvPr/>
        </p:nvSpPr>
        <p:spPr>
          <a:xfrm>
            <a:off x="7189276" y="5163620"/>
            <a:ext cx="1848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Energy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FDC1CF75-4C13-2943-A8D5-6B291F1B319B}"/>
              </a:ext>
            </a:extLst>
          </p:cNvPr>
          <p:cNvSpPr/>
          <p:nvPr/>
        </p:nvSpPr>
        <p:spPr>
          <a:xfrm rot="16200000">
            <a:off x="6893181" y="4182602"/>
            <a:ext cx="566191" cy="3243465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7AB19D5-EF24-B941-B6F8-15F5A2340586}"/>
              </a:ext>
            </a:extLst>
          </p:cNvPr>
          <p:cNvSpPr/>
          <p:nvPr/>
        </p:nvSpPr>
        <p:spPr>
          <a:xfrm>
            <a:off x="6187626" y="6156429"/>
            <a:ext cx="1848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Radiation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11689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2483BF-CC37-BE42-A4D2-C81D74CA9984}"/>
              </a:ext>
            </a:extLst>
          </p:cNvPr>
          <p:cNvSpPr/>
          <p:nvPr/>
        </p:nvSpPr>
        <p:spPr>
          <a:xfrm>
            <a:off x="1598550" y="1497435"/>
            <a:ext cx="528784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b="1" u="sng" dirty="0">
                <a:latin typeface="Cambria" panose="02040503050406030204" pitchFamily="18" charset="0"/>
              </a:rPr>
              <a:t>                   Particles:</a:t>
            </a:r>
            <a:br>
              <a:rPr lang="en-US" sz="3200" b="1" u="sng" dirty="0">
                <a:latin typeface="Cambria" panose="02040503050406030204" pitchFamily="18" charset="0"/>
              </a:rPr>
            </a:br>
            <a:r>
              <a:rPr lang="en-US" sz="3200" dirty="0">
                <a:latin typeface="Cambria" panose="02040503050406030204" pitchFamily="18" charset="0"/>
              </a:rPr>
              <a:t>Identical to a </a:t>
            </a:r>
            <a:r>
              <a:rPr lang="en-US" sz="3200" b="1" dirty="0">
                <a:latin typeface="Cambria" panose="02040503050406030204" pitchFamily="18" charset="0"/>
              </a:rPr>
              <a:t>helium nuclei</a:t>
            </a:r>
            <a:r>
              <a:rPr lang="en-US" sz="3200" dirty="0">
                <a:latin typeface="Cambria" panose="02040503050406030204" pitchFamily="18" charset="0"/>
              </a:rPr>
              <a:t>. 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54FC1EA0-52DE-0A43-818A-0478A4159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23072"/>
            <a:ext cx="8016875" cy="1981200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Types of Radiation</a:t>
            </a:r>
          </a:p>
        </p:txBody>
      </p:sp>
      <p:pic>
        <p:nvPicPr>
          <p:cNvPr id="82" name="Picture 81" descr="A picture containing drawing&#10;&#10;Description automatically generated">
            <a:extLst>
              <a:ext uri="{FF2B5EF4-FFF2-40B4-BE49-F238E27FC236}">
                <a16:creationId xmlns:a16="http://schemas.microsoft.com/office/drawing/2014/main" id="{28B88B9A-94E5-F040-963E-F49A63C8E48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583" y="1684654"/>
            <a:ext cx="806450" cy="76809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1E82B7E-24B8-CE41-AE33-7A1CE5154F8B}"/>
              </a:ext>
            </a:extLst>
          </p:cNvPr>
          <p:cNvSpPr/>
          <p:nvPr/>
        </p:nvSpPr>
        <p:spPr>
          <a:xfrm>
            <a:off x="1598551" y="3122169"/>
            <a:ext cx="5679734" cy="1215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6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                  Particles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</a:p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Electrons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emitted as radiation.</a:t>
            </a:r>
            <a:r>
              <a:rPr lang="en-US" sz="32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pic>
        <p:nvPicPr>
          <p:cNvPr id="89" name="Picture 88" descr="A picture containing drawing&#10;&#10;Description automatically generated">
            <a:extLst>
              <a:ext uri="{FF2B5EF4-FFF2-40B4-BE49-F238E27FC236}">
                <a16:creationId xmlns:a16="http://schemas.microsoft.com/office/drawing/2014/main" id="{1BCB2400-501A-9041-B447-6748668429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54" y="3265796"/>
            <a:ext cx="591008" cy="10364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727E679-AFC9-8C4F-B0EC-BF1BC9A0794F}"/>
              </a:ext>
            </a:extLst>
          </p:cNvPr>
          <p:cNvSpPr/>
          <p:nvPr/>
        </p:nvSpPr>
        <p:spPr>
          <a:xfrm>
            <a:off x="1598550" y="4750320"/>
            <a:ext cx="5859348" cy="1215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6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                   Rays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</a:p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Emitted as a wave, not a particle.</a:t>
            </a:r>
          </a:p>
        </p:txBody>
      </p:sp>
      <p:sp>
        <p:nvSpPr>
          <p:cNvPr id="91" name="TextBox 111">
            <a:extLst>
              <a:ext uri="{FF2B5EF4-FFF2-40B4-BE49-F238E27FC236}">
                <a16:creationId xmlns:a16="http://schemas.microsoft.com/office/drawing/2014/main" id="{F1C754C0-FFA6-DE46-A763-31D8ABD0B227}"/>
              </a:ext>
            </a:extLst>
          </p:cNvPr>
          <p:cNvSpPr txBox="1"/>
          <p:nvPr/>
        </p:nvSpPr>
        <p:spPr>
          <a:xfrm>
            <a:off x="531583" y="4279937"/>
            <a:ext cx="806450" cy="150215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600" b="0" spc="15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γ</a:t>
            </a: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3" name="Text Box 153">
            <a:extLst>
              <a:ext uri="{FF2B5EF4-FFF2-40B4-BE49-F238E27FC236}">
                <a16:creationId xmlns:a16="http://schemas.microsoft.com/office/drawing/2014/main" id="{84340682-20F0-8545-A2AD-29A05D051C0B}"/>
              </a:ext>
            </a:extLst>
          </p:cNvPr>
          <p:cNvSpPr txBox="1"/>
          <p:nvPr/>
        </p:nvSpPr>
        <p:spPr>
          <a:xfrm>
            <a:off x="7515632" y="3131386"/>
            <a:ext cx="1354455" cy="1206500"/>
          </a:xfrm>
          <a:prstGeom prst="rect">
            <a:avLst/>
          </a:prstGeom>
          <a:solidFill>
            <a:srgbClr val="ADF366"/>
          </a:solidFill>
          <a:ln w="381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94" name="TextBox 111">
            <a:extLst>
              <a:ext uri="{FF2B5EF4-FFF2-40B4-BE49-F238E27FC236}">
                <a16:creationId xmlns:a16="http://schemas.microsoft.com/office/drawing/2014/main" id="{DE95A958-A498-064B-B7DC-F48C26765725}"/>
              </a:ext>
            </a:extLst>
          </p:cNvPr>
          <p:cNvSpPr txBox="1"/>
          <p:nvPr/>
        </p:nvSpPr>
        <p:spPr>
          <a:xfrm>
            <a:off x="7902347" y="3102176"/>
            <a:ext cx="1005840" cy="1153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e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5" name="TextBox 111">
            <a:extLst>
              <a:ext uri="{FF2B5EF4-FFF2-40B4-BE49-F238E27FC236}">
                <a16:creationId xmlns:a16="http://schemas.microsoft.com/office/drawing/2014/main" id="{CC83A992-FDE4-4449-AEF6-BC6ADF3F3A7D}"/>
              </a:ext>
            </a:extLst>
          </p:cNvPr>
          <p:cNvSpPr txBox="1"/>
          <p:nvPr/>
        </p:nvSpPr>
        <p:spPr>
          <a:xfrm>
            <a:off x="7581672" y="3121226"/>
            <a:ext cx="629285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0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-1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6" name="Text Box 128">
            <a:extLst>
              <a:ext uri="{FF2B5EF4-FFF2-40B4-BE49-F238E27FC236}">
                <a16:creationId xmlns:a16="http://schemas.microsoft.com/office/drawing/2014/main" id="{0FB6BBA8-08D4-B14C-A36E-5FB530AE9E5E}"/>
              </a:ext>
            </a:extLst>
          </p:cNvPr>
          <p:cNvSpPr txBox="1"/>
          <p:nvPr/>
        </p:nvSpPr>
        <p:spPr>
          <a:xfrm>
            <a:off x="7511707" y="1429708"/>
            <a:ext cx="1354455" cy="1206500"/>
          </a:xfrm>
          <a:prstGeom prst="rect">
            <a:avLst/>
          </a:prstGeom>
          <a:solidFill>
            <a:srgbClr val="83EEDF"/>
          </a:solidFill>
          <a:ln w="381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97" name="TextBox 111">
            <a:extLst>
              <a:ext uri="{FF2B5EF4-FFF2-40B4-BE49-F238E27FC236}">
                <a16:creationId xmlns:a16="http://schemas.microsoft.com/office/drawing/2014/main" id="{84884025-42D6-014C-9764-AB6E6FEFDA70}"/>
              </a:ext>
            </a:extLst>
          </p:cNvPr>
          <p:cNvSpPr txBox="1"/>
          <p:nvPr/>
        </p:nvSpPr>
        <p:spPr>
          <a:xfrm>
            <a:off x="7819047" y="1660848"/>
            <a:ext cx="1074420" cy="8839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8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He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8" name="TextBox 111">
            <a:extLst>
              <a:ext uri="{FF2B5EF4-FFF2-40B4-BE49-F238E27FC236}">
                <a16:creationId xmlns:a16="http://schemas.microsoft.com/office/drawing/2014/main" id="{B001AAA7-6529-D84C-9A37-4DABD9B22224}"/>
              </a:ext>
            </a:extLst>
          </p:cNvPr>
          <p:cNvSpPr txBox="1"/>
          <p:nvPr/>
        </p:nvSpPr>
        <p:spPr>
          <a:xfrm>
            <a:off x="7568222" y="1432248"/>
            <a:ext cx="426720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9" name="Text Box 164">
            <a:extLst>
              <a:ext uri="{FF2B5EF4-FFF2-40B4-BE49-F238E27FC236}">
                <a16:creationId xmlns:a16="http://schemas.microsoft.com/office/drawing/2014/main" id="{8CE8E746-7AF9-F448-A49A-1AC05C43872A}"/>
              </a:ext>
            </a:extLst>
          </p:cNvPr>
          <p:cNvSpPr txBox="1"/>
          <p:nvPr/>
        </p:nvSpPr>
        <p:spPr>
          <a:xfrm>
            <a:off x="7511707" y="4721400"/>
            <a:ext cx="1354455" cy="1428115"/>
          </a:xfrm>
          <a:prstGeom prst="rect">
            <a:avLst/>
          </a:prstGeom>
          <a:solidFill>
            <a:srgbClr val="FFB1E6"/>
          </a:solidFill>
          <a:ln w="381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100" name="TextBox 111">
            <a:extLst>
              <a:ext uri="{FF2B5EF4-FFF2-40B4-BE49-F238E27FC236}">
                <a16:creationId xmlns:a16="http://schemas.microsoft.com/office/drawing/2014/main" id="{C8F651CA-919C-B448-A530-1DF563CDAF32}"/>
              </a:ext>
            </a:extLst>
          </p:cNvPr>
          <p:cNvSpPr txBox="1"/>
          <p:nvPr/>
        </p:nvSpPr>
        <p:spPr>
          <a:xfrm>
            <a:off x="8045107" y="4603925"/>
            <a:ext cx="747395" cy="14446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0" b="0" spc="15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γ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01" name="TextBox 111">
            <a:extLst>
              <a:ext uri="{FF2B5EF4-FFF2-40B4-BE49-F238E27FC236}">
                <a16:creationId xmlns:a16="http://schemas.microsoft.com/office/drawing/2014/main" id="{097FF4D9-D8AF-2F4B-BCCB-77E98A40A9B0}"/>
              </a:ext>
            </a:extLst>
          </p:cNvPr>
          <p:cNvSpPr txBox="1"/>
          <p:nvPr/>
        </p:nvSpPr>
        <p:spPr>
          <a:xfrm>
            <a:off x="7559332" y="4801410"/>
            <a:ext cx="541020" cy="14008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3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0 0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4529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Explosion 2 67">
            <a:extLst>
              <a:ext uri="{FF2B5EF4-FFF2-40B4-BE49-F238E27FC236}">
                <a16:creationId xmlns:a16="http://schemas.microsoft.com/office/drawing/2014/main" id="{22CE1BD5-85E3-4E43-A156-23118F7CC325}"/>
              </a:ext>
            </a:extLst>
          </p:cNvPr>
          <p:cNvSpPr/>
          <p:nvPr/>
        </p:nvSpPr>
        <p:spPr>
          <a:xfrm rot="882735">
            <a:off x="882627" y="4279699"/>
            <a:ext cx="2549544" cy="2342512"/>
          </a:xfrm>
          <a:prstGeom prst="irregularSeal2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" name="Group 9">
            <a:extLst>
              <a:ext uri="{FF2B5EF4-FFF2-40B4-BE49-F238E27FC236}">
                <a16:creationId xmlns:a16="http://schemas.microsoft.com/office/drawing/2014/main" id="{05456023-C5A7-AA4F-827A-BBDB047A602B}"/>
              </a:ext>
            </a:extLst>
          </p:cNvPr>
          <p:cNvGrpSpPr>
            <a:grpSpLocks/>
          </p:cNvGrpSpPr>
          <p:nvPr/>
        </p:nvGrpSpPr>
        <p:grpSpPr bwMode="auto">
          <a:xfrm>
            <a:off x="1370949" y="4856670"/>
            <a:ext cx="1371600" cy="1250950"/>
            <a:chOff x="1310419" y="996752"/>
            <a:chExt cx="864" cy="788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4C1E50AF-7DD3-4C42-9D34-1F560F15AE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6CE3087-F901-D64E-9BC1-8B818B1E36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C1C968AA-D7C6-614C-A4EC-69E564BF62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A55C9B9F-1AEB-064A-856B-3BAD6D1CDD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225EDBD-9824-5341-B6B4-0ED53F36D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AA007D9-7261-6D48-BF2A-F45C5FC45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78F4CBF-69EF-3645-A16E-C5D2BC7D0D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69051C0-0CAE-3541-881E-C25B1F28DBD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ED265A2-D0B2-E649-B4EF-936B821830F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092245C-3CB6-D349-B787-2E538BFB8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C955F95-9AE3-9641-84C2-E8628DF697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5C59A44-6A69-DE41-BB48-47BC721D4A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57A7EF-3958-3B4D-9CED-8A4A6907D7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146CACF-040E-4443-BDFF-065A9BBD18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CB58327-42D3-6747-B319-3C76651DF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7A41DBB-5681-1F43-A534-8E869F626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6CBFB5AB-A6C2-064C-81DF-7F538C951E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874157FA-00A8-4E4F-B440-64D10971AE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B1E9184-0F47-304F-A1F1-18C2C785966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4453E29E-E8F1-A74E-A26A-7C5686E18F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00ADCB3C-32B0-8D4D-B6E4-790522C53C7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C76D92CE-5395-5446-A3B6-195E3EBFE1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335CDAAC-4040-3E4E-A853-5062C80B6C1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94D7902-CFB8-6D48-B8EB-09CC3CB8A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5ADEA469-D9E3-6145-AF45-924FDE0D240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C59E90E-3935-5C4D-8C46-EDCF6B4456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39EE64E-2FF6-C94B-BA82-146BCFE7E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1248E6E-7DE3-B349-971B-79B9F85E360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D9FFD73-6280-104E-AC5F-C0948B5BB1E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cxnSp>
        <p:nvCxnSpPr>
          <p:cNvPr id="99" name="Line 34">
            <a:extLst>
              <a:ext uri="{FF2B5EF4-FFF2-40B4-BE49-F238E27FC236}">
                <a16:creationId xmlns:a16="http://schemas.microsoft.com/office/drawing/2014/main" id="{324DBEB1-7EF1-4F43-824A-B456F9EC6CC0}"/>
              </a:ext>
            </a:extLst>
          </p:cNvPr>
          <p:cNvCxnSpPr>
            <a:cxnSpLocks/>
          </p:cNvCxnSpPr>
          <p:nvPr/>
        </p:nvCxnSpPr>
        <p:spPr bwMode="auto">
          <a:xfrm>
            <a:off x="3205584" y="5601519"/>
            <a:ext cx="1097280" cy="0"/>
          </a:xfrm>
          <a:prstGeom prst="line">
            <a:avLst/>
          </a:prstGeom>
          <a:noFill/>
          <a:ln w="101600">
            <a:solidFill>
              <a:srgbClr val="C00000"/>
            </a:solidFill>
            <a:round/>
            <a:headEnd/>
            <a:tailEnd type="triangle" w="med" len="med"/>
          </a:ln>
          <a:effectLst/>
        </p:spPr>
      </p:cxnSp>
      <p:grpSp>
        <p:nvGrpSpPr>
          <p:cNvPr id="100" name="Group 9">
            <a:extLst>
              <a:ext uri="{FF2B5EF4-FFF2-40B4-BE49-F238E27FC236}">
                <a16:creationId xmlns:a16="http://schemas.microsoft.com/office/drawing/2014/main" id="{4C6A5AB2-57B2-9340-9712-359A8D2BF958}"/>
              </a:ext>
            </a:extLst>
          </p:cNvPr>
          <p:cNvGrpSpPr>
            <a:grpSpLocks/>
          </p:cNvGrpSpPr>
          <p:nvPr/>
        </p:nvGrpSpPr>
        <p:grpSpPr bwMode="auto">
          <a:xfrm>
            <a:off x="4428894" y="5084063"/>
            <a:ext cx="1371600" cy="1250950"/>
            <a:chOff x="1310419" y="996752"/>
            <a:chExt cx="864" cy="788"/>
          </a:xfrm>
        </p:grpSpPr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6853081-D379-6645-B2FE-466D517FB6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9703337-8059-1A4E-8A27-D58FF0211A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EFCF3373-2D2B-8647-9BB3-AD9DE3DECB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618AD936-9FBF-2341-B709-D55FA1A180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E8FB56B8-6185-C649-B0EA-4E29A97EA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45FA0D7-948F-5544-A598-56D0601DDF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BC04A75C-E674-7845-8CAC-0C0E78C418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E020D83E-EBC9-2145-AEA7-579CF8D11D8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90A22510-8A6A-7F40-835F-545C678BA65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85D5991C-823C-254C-AA53-805F71DE6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D65982AF-7611-184B-81D4-61BCDDEB6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FF288092-4537-6A42-90F3-6DED6AFA96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1151315F-7510-A344-AF36-E3DC5199D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F1170EAC-444A-F449-9B86-A11451DCB1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13CD1308-48C2-0F45-B067-66B6E4FB27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A507E468-6E5E-C340-A789-D724B0650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34FA66A9-5686-B644-B05E-F0C434E112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C04443A1-3B28-3A44-9ECB-867DAA8E8C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5863411-3D75-334F-A3E7-40E1899E29A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CE0697A-0305-6142-9353-2DB1FB63D42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A0AB1260-CF30-0547-9643-5E9107FFCA0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5B6081E0-6015-9541-9EBD-9835035002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9D0827DF-811D-1D4C-90E9-C740C75BA44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9DBC35B0-60F9-9748-A473-B827665356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D23282C0-64B8-C34E-8F4D-246B2234A6E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4BFBD26-04E5-1946-8455-02672B2C131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D81A4405-E6AE-624C-9CAC-3BC99A877E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25B848D0-8295-DA46-8542-FE24DFAA5B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4B0EFA-6BC9-1841-A63D-0A0BFED8859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130" name="Oval 129">
            <a:extLst>
              <a:ext uri="{FF2B5EF4-FFF2-40B4-BE49-F238E27FC236}">
                <a16:creationId xmlns:a16="http://schemas.microsoft.com/office/drawing/2014/main" id="{74B59030-8618-434D-B9D8-F3BB64FDE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15762" y="4203951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CA2C3870-2EEA-DC4D-A380-096E09C8F3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8787" y="4520816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B9851072-FF4F-C64D-BE05-5639EB0685FC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7271287" y="4248401"/>
            <a:ext cx="372745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84D4B823-1A77-9040-BB65-776D18D38A57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7350662" y="4551931"/>
            <a:ext cx="381000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4" name="Line 34">
            <a:extLst>
              <a:ext uri="{FF2B5EF4-FFF2-40B4-BE49-F238E27FC236}">
                <a16:creationId xmlns:a16="http://schemas.microsoft.com/office/drawing/2014/main" id="{DD957E68-AFFC-A04B-A606-539B7DB0CD15}"/>
              </a:ext>
            </a:extLst>
          </p:cNvPr>
          <p:cNvCxnSpPr>
            <a:cxnSpLocks/>
          </p:cNvCxnSpPr>
          <p:nvPr/>
        </p:nvCxnSpPr>
        <p:spPr bwMode="auto">
          <a:xfrm flipV="1">
            <a:off x="6005216" y="4782101"/>
            <a:ext cx="1077916" cy="495213"/>
          </a:xfrm>
          <a:prstGeom prst="line">
            <a:avLst/>
          </a:prstGeom>
          <a:noFill/>
          <a:ln w="101600">
            <a:solidFill>
              <a:srgbClr val="C00000"/>
            </a:solidFill>
            <a:round/>
            <a:headEnd/>
            <a:tailEnd type="triangle" w="med" len="med"/>
          </a:ln>
          <a:effectLst/>
        </p:spPr>
      </p:cxnSp>
      <p:sp>
        <p:nvSpPr>
          <p:cNvPr id="136" name="Rectangle 4">
            <a:extLst>
              <a:ext uri="{FF2B5EF4-FFF2-40B4-BE49-F238E27FC236}">
                <a16:creationId xmlns:a16="http://schemas.microsoft.com/office/drawing/2014/main" id="{64D566DF-FFDE-5F41-850F-F9932F743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75827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Alpha Particles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83FE97D-705C-9549-AD56-64E058A60180}"/>
              </a:ext>
            </a:extLst>
          </p:cNvPr>
          <p:cNvSpPr/>
          <p:nvPr/>
        </p:nvSpPr>
        <p:spPr>
          <a:xfrm>
            <a:off x="398400" y="1395906"/>
            <a:ext cx="8347199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Largest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of the nuclear radiation particles.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7852EE2-D1DF-BC46-BCE4-8512E2197CDF}"/>
              </a:ext>
            </a:extLst>
          </p:cNvPr>
          <p:cNvSpPr/>
          <p:nvPr/>
        </p:nvSpPr>
        <p:spPr>
          <a:xfrm>
            <a:off x="398399" y="2093315"/>
            <a:ext cx="8347199" cy="1176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Because of the size, has the least penetrating power. Can be stopped by </a:t>
            </a: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paper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or </a:t>
            </a: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skin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.</a:t>
            </a: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F9914701-BFD1-164B-A0CB-9FBBE8C375F3}"/>
              </a:ext>
            </a:extLst>
          </p:cNvPr>
          <p:cNvSpPr/>
          <p:nvPr/>
        </p:nvSpPr>
        <p:spPr>
          <a:xfrm>
            <a:off x="398398" y="3368837"/>
            <a:ext cx="8347199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u="sng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                     </a:t>
            </a: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dangerous </a:t>
            </a: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form of radiation.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3" name="TextBox 111">
            <a:extLst>
              <a:ext uri="{FF2B5EF4-FFF2-40B4-BE49-F238E27FC236}">
                <a16:creationId xmlns:a16="http://schemas.microsoft.com/office/drawing/2014/main" id="{B6674520-80C3-F446-B1F4-6C90A9C40D04}"/>
              </a:ext>
            </a:extLst>
          </p:cNvPr>
          <p:cNvSpPr txBox="1"/>
          <p:nvPr/>
        </p:nvSpPr>
        <p:spPr>
          <a:xfrm>
            <a:off x="7349632" y="4996440"/>
            <a:ext cx="809498" cy="68051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He</a:t>
            </a: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4" name="TextBox 111">
            <a:extLst>
              <a:ext uri="{FF2B5EF4-FFF2-40B4-BE49-F238E27FC236}">
                <a16:creationId xmlns:a16="http://schemas.microsoft.com/office/drawing/2014/main" id="{EA1009D4-B80F-574E-8E2A-C4FAC095391B}"/>
              </a:ext>
            </a:extLst>
          </p:cNvPr>
          <p:cNvSpPr txBox="1"/>
          <p:nvPr/>
        </p:nvSpPr>
        <p:spPr>
          <a:xfrm>
            <a:off x="7132208" y="4949128"/>
            <a:ext cx="426720" cy="68051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</a:t>
            </a:r>
            <a:endParaRPr lang="en-US" sz="9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</a:t>
            </a:r>
            <a:endParaRPr lang="en-US" sz="9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18" name="Picture 2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CB1FE087-A35E-9741-AFD2-AA14A3198A1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949" y="487531"/>
            <a:ext cx="806450" cy="76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548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 4">
            <a:extLst>
              <a:ext uri="{FF2B5EF4-FFF2-40B4-BE49-F238E27FC236}">
                <a16:creationId xmlns:a16="http://schemas.microsoft.com/office/drawing/2014/main" id="{64D566DF-FFDE-5F41-850F-F9932F743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75827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Beta Particles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83FE97D-705C-9549-AD56-64E058A60180}"/>
              </a:ext>
            </a:extLst>
          </p:cNvPr>
          <p:cNvSpPr/>
          <p:nvPr/>
        </p:nvSpPr>
        <p:spPr>
          <a:xfrm>
            <a:off x="398400" y="1395906"/>
            <a:ext cx="8347199" cy="677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Smaller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particles. Can penetrate skin. </a:t>
            </a:r>
            <a:endParaRPr lang="en-US" sz="3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7852EE2-D1DF-BC46-BCE4-8512E2197CDF}"/>
              </a:ext>
            </a:extLst>
          </p:cNvPr>
          <p:cNvSpPr/>
          <p:nvPr/>
        </p:nvSpPr>
        <p:spPr>
          <a:xfrm>
            <a:off x="398399" y="2252339"/>
            <a:ext cx="8347199" cy="6751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Can be stopped by 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metal 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or 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wood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. </a:t>
            </a:r>
          </a:p>
        </p:txBody>
      </p:sp>
      <p:pic>
        <p:nvPicPr>
          <p:cNvPr id="135" name="Picture 13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7E61038-8306-5F44-B377-9738E47EE026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3032" y="483097"/>
            <a:ext cx="469265" cy="822960"/>
          </a:xfrm>
          <a:prstGeom prst="rect">
            <a:avLst/>
          </a:prstGeom>
        </p:spPr>
      </p:pic>
      <p:sp>
        <p:nvSpPr>
          <p:cNvPr id="139" name="Rectangle 4">
            <a:extLst>
              <a:ext uri="{FF2B5EF4-FFF2-40B4-BE49-F238E27FC236}">
                <a16:creationId xmlns:a16="http://schemas.microsoft.com/office/drawing/2014/main" id="{B68E6143-5DDA-A540-B8E3-D35D0FD3B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3285" y="3379919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Gamma Rays</a:t>
            </a: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BE02CA74-FD15-B64F-984C-46E325A94BFA}"/>
              </a:ext>
            </a:extLst>
          </p:cNvPr>
          <p:cNvSpPr/>
          <p:nvPr/>
        </p:nvSpPr>
        <p:spPr>
          <a:xfrm>
            <a:off x="405843" y="4399998"/>
            <a:ext cx="8347199" cy="677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No mass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and 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high penetrating power.</a:t>
            </a:r>
            <a:endParaRPr lang="en-US" sz="3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AEDA8C5C-71E5-EE43-B46A-62B00E11398F}"/>
              </a:ext>
            </a:extLst>
          </p:cNvPr>
          <p:cNvSpPr/>
          <p:nvPr/>
        </p:nvSpPr>
        <p:spPr>
          <a:xfrm>
            <a:off x="405842" y="5256431"/>
            <a:ext cx="8347199" cy="1312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Extremely dangerous. Can be stopped by thick layers of concrete.</a:t>
            </a:r>
          </a:p>
        </p:txBody>
      </p:sp>
      <p:sp>
        <p:nvSpPr>
          <p:cNvPr id="147" name="TextBox 111">
            <a:extLst>
              <a:ext uri="{FF2B5EF4-FFF2-40B4-BE49-F238E27FC236}">
                <a16:creationId xmlns:a16="http://schemas.microsoft.com/office/drawing/2014/main" id="{9957440F-DBED-8849-8430-17C457C7A634}"/>
              </a:ext>
            </a:extLst>
          </p:cNvPr>
          <p:cNvSpPr txBox="1"/>
          <p:nvPr/>
        </p:nvSpPr>
        <p:spPr>
          <a:xfrm>
            <a:off x="5504902" y="2925039"/>
            <a:ext cx="747395" cy="14446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0" b="0" spc="15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γ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808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266">
            <a:extLst>
              <a:ext uri="{FF2B5EF4-FFF2-40B4-BE49-F238E27FC236}">
                <a16:creationId xmlns:a16="http://schemas.microsoft.com/office/drawing/2014/main" id="{3F34B28D-2BCA-8E49-A8E4-5975EFBF3398}"/>
              </a:ext>
            </a:extLst>
          </p:cNvPr>
          <p:cNvSpPr txBox="1">
            <a:spLocks noChangeAspect="1"/>
          </p:cNvSpPr>
          <p:nvPr/>
        </p:nvSpPr>
        <p:spPr>
          <a:xfrm>
            <a:off x="4046918" y="1849582"/>
            <a:ext cx="117203" cy="3709131"/>
          </a:xfrm>
          <a:prstGeom prst="rect">
            <a:avLst/>
          </a:prstGeom>
          <a:pattFill prst="dkHorz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 w="254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7" name="Text Box 267">
            <a:extLst>
              <a:ext uri="{FF2B5EF4-FFF2-40B4-BE49-F238E27FC236}">
                <a16:creationId xmlns:a16="http://schemas.microsoft.com/office/drawing/2014/main" id="{5FC98E00-A1D7-A74A-86C9-C1B98DFFDFCE}"/>
              </a:ext>
            </a:extLst>
          </p:cNvPr>
          <p:cNvSpPr txBox="1">
            <a:spLocks noChangeAspect="1"/>
          </p:cNvSpPr>
          <p:nvPr/>
        </p:nvSpPr>
        <p:spPr>
          <a:xfrm>
            <a:off x="5744908" y="1841327"/>
            <a:ext cx="214600" cy="3709132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32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0"/>
          </a:gradFill>
          <a:ln w="254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Text Box 268">
            <a:extLst>
              <a:ext uri="{FF2B5EF4-FFF2-40B4-BE49-F238E27FC236}">
                <a16:creationId xmlns:a16="http://schemas.microsoft.com/office/drawing/2014/main" id="{82638EA0-209E-3344-88F9-119728CAB050}"/>
              </a:ext>
            </a:extLst>
          </p:cNvPr>
          <p:cNvSpPr txBox="1">
            <a:spLocks noChangeAspect="1"/>
          </p:cNvSpPr>
          <p:nvPr/>
        </p:nvSpPr>
        <p:spPr>
          <a:xfrm>
            <a:off x="7376223" y="1852824"/>
            <a:ext cx="913050" cy="3713509"/>
          </a:xfrm>
          <a:prstGeom prst="rect">
            <a:avLst/>
          </a:prstGeom>
          <a:gradFill flip="none" rotWithShape="1">
            <a:gsLst>
              <a:gs pos="46000">
                <a:srgbClr val="434343"/>
              </a:gs>
              <a:gs pos="100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0" scaled="1"/>
            <a:tileRect/>
          </a:gradFill>
          <a:ln w="254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CA1DD64-6306-724C-895C-EEE28EF3FF00}"/>
              </a:ext>
            </a:extLst>
          </p:cNvPr>
          <p:cNvCxnSpPr>
            <a:cxnSpLocks/>
          </p:cNvCxnSpPr>
          <p:nvPr/>
        </p:nvCxnSpPr>
        <p:spPr>
          <a:xfrm>
            <a:off x="530480" y="3062949"/>
            <a:ext cx="3492162" cy="0"/>
          </a:xfrm>
          <a:prstGeom prst="straightConnector1">
            <a:avLst/>
          </a:prstGeom>
          <a:ln w="984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210A398-0110-6546-981B-365CBC790C75}"/>
              </a:ext>
            </a:extLst>
          </p:cNvPr>
          <p:cNvCxnSpPr>
            <a:cxnSpLocks/>
          </p:cNvCxnSpPr>
          <p:nvPr/>
        </p:nvCxnSpPr>
        <p:spPr>
          <a:xfrm>
            <a:off x="554756" y="4989056"/>
            <a:ext cx="6787876" cy="0"/>
          </a:xfrm>
          <a:prstGeom prst="straightConnector1">
            <a:avLst/>
          </a:prstGeom>
          <a:ln w="984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AA3B443-288E-8A44-B4AB-BA7349B0B296}"/>
              </a:ext>
            </a:extLst>
          </p:cNvPr>
          <p:cNvCxnSpPr>
            <a:cxnSpLocks/>
          </p:cNvCxnSpPr>
          <p:nvPr/>
        </p:nvCxnSpPr>
        <p:spPr>
          <a:xfrm>
            <a:off x="554756" y="4060421"/>
            <a:ext cx="5178774" cy="0"/>
          </a:xfrm>
          <a:prstGeom prst="straightConnector1">
            <a:avLst/>
          </a:prstGeom>
          <a:ln w="984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1">
            <a:extLst>
              <a:ext uri="{FF2B5EF4-FFF2-40B4-BE49-F238E27FC236}">
                <a16:creationId xmlns:a16="http://schemas.microsoft.com/office/drawing/2014/main" id="{3FF6F2EF-7AC1-E243-BD2F-39786FD0B2C7}"/>
              </a:ext>
            </a:extLst>
          </p:cNvPr>
          <p:cNvSpPr txBox="1"/>
          <p:nvPr/>
        </p:nvSpPr>
        <p:spPr>
          <a:xfrm>
            <a:off x="3549078" y="5608597"/>
            <a:ext cx="1151255" cy="849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Sheet of Paper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3" name="TextBox 111">
            <a:extLst>
              <a:ext uri="{FF2B5EF4-FFF2-40B4-BE49-F238E27FC236}">
                <a16:creationId xmlns:a16="http://schemas.microsoft.com/office/drawing/2014/main" id="{76166A0E-B854-234D-908B-FC1D5915CE91}"/>
              </a:ext>
            </a:extLst>
          </p:cNvPr>
          <p:cNvSpPr txBox="1"/>
          <p:nvPr/>
        </p:nvSpPr>
        <p:spPr>
          <a:xfrm>
            <a:off x="5108940" y="5608102"/>
            <a:ext cx="1486535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Sheet of Aluminum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" name="TextBox 111">
            <a:extLst>
              <a:ext uri="{FF2B5EF4-FFF2-40B4-BE49-F238E27FC236}">
                <a16:creationId xmlns:a16="http://schemas.microsoft.com/office/drawing/2014/main" id="{C2BE27D7-6862-9940-8AB1-D27AD57CE0F7}"/>
              </a:ext>
            </a:extLst>
          </p:cNvPr>
          <p:cNvSpPr txBox="1"/>
          <p:nvPr/>
        </p:nvSpPr>
        <p:spPr>
          <a:xfrm>
            <a:off x="6990634" y="5608102"/>
            <a:ext cx="1742847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Thick Concrete Wall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525751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Strength of Radiation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2282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128">
            <a:extLst>
              <a:ext uri="{FF2B5EF4-FFF2-40B4-BE49-F238E27FC236}">
                <a16:creationId xmlns:a16="http://schemas.microsoft.com/office/drawing/2014/main" id="{DC5A89CC-FF98-A940-9EC0-1EA9176E7D76}"/>
              </a:ext>
            </a:extLst>
          </p:cNvPr>
          <p:cNvSpPr txBox="1"/>
          <p:nvPr/>
        </p:nvSpPr>
        <p:spPr>
          <a:xfrm>
            <a:off x="319585" y="2189104"/>
            <a:ext cx="8542925" cy="1777778"/>
          </a:xfrm>
          <a:prstGeom prst="rect">
            <a:avLst/>
          </a:prstGeom>
          <a:solidFill>
            <a:srgbClr val="83EEDF"/>
          </a:solidFill>
          <a:ln w="571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661215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6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Alpha Decay</a:t>
            </a:r>
          </a:p>
        </p:txBody>
      </p:sp>
      <p:sp>
        <p:nvSpPr>
          <p:cNvPr id="18" name="TextBox 111">
            <a:extLst>
              <a:ext uri="{FF2B5EF4-FFF2-40B4-BE49-F238E27FC236}">
                <a16:creationId xmlns:a16="http://schemas.microsoft.com/office/drawing/2014/main" id="{40002C76-1AAD-3B46-BB15-1172BBB21761}"/>
              </a:ext>
            </a:extLst>
          </p:cNvPr>
          <p:cNvSpPr txBox="1"/>
          <p:nvPr/>
        </p:nvSpPr>
        <p:spPr>
          <a:xfrm>
            <a:off x="1204881" y="2406532"/>
            <a:ext cx="140501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U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" name="TextBox 111">
            <a:extLst>
              <a:ext uri="{FF2B5EF4-FFF2-40B4-BE49-F238E27FC236}">
                <a16:creationId xmlns:a16="http://schemas.microsoft.com/office/drawing/2014/main" id="{B9525D67-ED28-4D49-B803-89DBCA49CC31}"/>
              </a:ext>
            </a:extLst>
          </p:cNvPr>
          <p:cNvSpPr txBox="1"/>
          <p:nvPr/>
        </p:nvSpPr>
        <p:spPr>
          <a:xfrm>
            <a:off x="190308" y="2406532"/>
            <a:ext cx="1370964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238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92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131960F-62DB-B042-8694-3A4DB4D4D282}"/>
              </a:ext>
            </a:extLst>
          </p:cNvPr>
          <p:cNvCxnSpPr/>
          <p:nvPr/>
        </p:nvCxnSpPr>
        <p:spPr>
          <a:xfrm>
            <a:off x="2475176" y="3093162"/>
            <a:ext cx="914400" cy="0"/>
          </a:xfrm>
          <a:prstGeom prst="straightConnector1">
            <a:avLst/>
          </a:prstGeom>
          <a:ln w="1047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11">
            <a:extLst>
              <a:ext uri="{FF2B5EF4-FFF2-40B4-BE49-F238E27FC236}">
                <a16:creationId xmlns:a16="http://schemas.microsoft.com/office/drawing/2014/main" id="{37810C65-685C-F343-BFF3-D1D186AE6818}"/>
              </a:ext>
            </a:extLst>
          </p:cNvPr>
          <p:cNvSpPr txBox="1"/>
          <p:nvPr/>
        </p:nvSpPr>
        <p:spPr>
          <a:xfrm>
            <a:off x="4213901" y="2391034"/>
            <a:ext cx="206277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Th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" name="TextBox 111">
            <a:extLst>
              <a:ext uri="{FF2B5EF4-FFF2-40B4-BE49-F238E27FC236}">
                <a16:creationId xmlns:a16="http://schemas.microsoft.com/office/drawing/2014/main" id="{5C4E08C6-FDF6-E14C-9EEF-B9BF25ABF6E6}"/>
              </a:ext>
            </a:extLst>
          </p:cNvPr>
          <p:cNvSpPr txBox="1"/>
          <p:nvPr/>
        </p:nvSpPr>
        <p:spPr>
          <a:xfrm>
            <a:off x="3059153" y="2406532"/>
            <a:ext cx="1523998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234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90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4" name="TextBox 111">
            <a:extLst>
              <a:ext uri="{FF2B5EF4-FFF2-40B4-BE49-F238E27FC236}">
                <a16:creationId xmlns:a16="http://schemas.microsoft.com/office/drawing/2014/main" id="{03072EFA-59CB-CF4A-81B6-4B932AF2350E}"/>
              </a:ext>
            </a:extLst>
          </p:cNvPr>
          <p:cNvSpPr txBox="1"/>
          <p:nvPr/>
        </p:nvSpPr>
        <p:spPr>
          <a:xfrm>
            <a:off x="6078036" y="2513818"/>
            <a:ext cx="55816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7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TextBox 111">
            <a:extLst>
              <a:ext uri="{FF2B5EF4-FFF2-40B4-BE49-F238E27FC236}">
                <a16:creationId xmlns:a16="http://schemas.microsoft.com/office/drawing/2014/main" id="{5A666D0B-9E3F-9F4B-91F7-0B33385A8DA5}"/>
              </a:ext>
            </a:extLst>
          </p:cNvPr>
          <p:cNvSpPr txBox="1"/>
          <p:nvPr/>
        </p:nvSpPr>
        <p:spPr>
          <a:xfrm>
            <a:off x="6999212" y="2407138"/>
            <a:ext cx="174227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He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6" name="TextBox 111">
            <a:extLst>
              <a:ext uri="{FF2B5EF4-FFF2-40B4-BE49-F238E27FC236}">
                <a16:creationId xmlns:a16="http://schemas.microsoft.com/office/drawing/2014/main" id="{578FCD81-E96F-8649-BBD1-AC2557EE5190}"/>
              </a:ext>
            </a:extLst>
          </p:cNvPr>
          <p:cNvSpPr txBox="1"/>
          <p:nvPr/>
        </p:nvSpPr>
        <p:spPr>
          <a:xfrm>
            <a:off x="6730311" y="2405868"/>
            <a:ext cx="649845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250D1ACD-563B-154D-8DC4-0FDAA0707E0B}"/>
              </a:ext>
            </a:extLst>
          </p:cNvPr>
          <p:cNvSpPr/>
          <p:nvPr/>
        </p:nvSpPr>
        <p:spPr>
          <a:xfrm rot="16200000">
            <a:off x="1122378" y="3566205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4F55051B-D1FD-8B41-A5C5-B8EEACE85798}"/>
              </a:ext>
            </a:extLst>
          </p:cNvPr>
          <p:cNvSpPr/>
          <p:nvPr/>
        </p:nvSpPr>
        <p:spPr>
          <a:xfrm rot="16200000">
            <a:off x="4390506" y="3386549"/>
            <a:ext cx="566191" cy="2293255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D15B75FC-340F-B942-A4AF-6446B0545B6B}"/>
              </a:ext>
            </a:extLst>
          </p:cNvPr>
          <p:cNvSpPr/>
          <p:nvPr/>
        </p:nvSpPr>
        <p:spPr>
          <a:xfrm rot="16200000">
            <a:off x="7476855" y="3503540"/>
            <a:ext cx="566191" cy="2059275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619752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128">
            <a:extLst>
              <a:ext uri="{FF2B5EF4-FFF2-40B4-BE49-F238E27FC236}">
                <a16:creationId xmlns:a16="http://schemas.microsoft.com/office/drawing/2014/main" id="{DC5A89CC-FF98-A940-9EC0-1EA9176E7D76}"/>
              </a:ext>
            </a:extLst>
          </p:cNvPr>
          <p:cNvSpPr txBox="1"/>
          <p:nvPr/>
        </p:nvSpPr>
        <p:spPr>
          <a:xfrm>
            <a:off x="681193" y="2189104"/>
            <a:ext cx="7792324" cy="1777778"/>
          </a:xfrm>
          <a:prstGeom prst="rect">
            <a:avLst/>
          </a:prstGeom>
          <a:solidFill>
            <a:srgbClr val="B5FF6B"/>
          </a:solidFill>
          <a:ln w="571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661215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6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Beta Decay</a:t>
            </a:r>
          </a:p>
        </p:txBody>
      </p:sp>
      <p:sp>
        <p:nvSpPr>
          <p:cNvPr id="18" name="TextBox 111">
            <a:extLst>
              <a:ext uri="{FF2B5EF4-FFF2-40B4-BE49-F238E27FC236}">
                <a16:creationId xmlns:a16="http://schemas.microsoft.com/office/drawing/2014/main" id="{40002C76-1AAD-3B46-BB15-1172BBB21761}"/>
              </a:ext>
            </a:extLst>
          </p:cNvPr>
          <p:cNvSpPr txBox="1"/>
          <p:nvPr/>
        </p:nvSpPr>
        <p:spPr>
          <a:xfrm>
            <a:off x="1492745" y="2406532"/>
            <a:ext cx="140501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" name="TextBox 111">
            <a:extLst>
              <a:ext uri="{FF2B5EF4-FFF2-40B4-BE49-F238E27FC236}">
                <a16:creationId xmlns:a16="http://schemas.microsoft.com/office/drawing/2014/main" id="{B9525D67-ED28-4D49-B803-89DBCA49CC31}"/>
              </a:ext>
            </a:extLst>
          </p:cNvPr>
          <p:cNvSpPr txBox="1"/>
          <p:nvPr/>
        </p:nvSpPr>
        <p:spPr>
          <a:xfrm>
            <a:off x="478172" y="2406532"/>
            <a:ext cx="1370964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14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6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131960F-62DB-B042-8694-3A4DB4D4D282}"/>
              </a:ext>
            </a:extLst>
          </p:cNvPr>
          <p:cNvCxnSpPr/>
          <p:nvPr/>
        </p:nvCxnSpPr>
        <p:spPr>
          <a:xfrm>
            <a:off x="2763040" y="3093162"/>
            <a:ext cx="914400" cy="0"/>
          </a:xfrm>
          <a:prstGeom prst="straightConnector1">
            <a:avLst/>
          </a:prstGeom>
          <a:ln w="1047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11">
            <a:extLst>
              <a:ext uri="{FF2B5EF4-FFF2-40B4-BE49-F238E27FC236}">
                <a16:creationId xmlns:a16="http://schemas.microsoft.com/office/drawing/2014/main" id="{37810C65-685C-F343-BFF3-D1D186AE6818}"/>
              </a:ext>
            </a:extLst>
          </p:cNvPr>
          <p:cNvSpPr txBox="1"/>
          <p:nvPr/>
        </p:nvSpPr>
        <p:spPr>
          <a:xfrm>
            <a:off x="4290099" y="2391034"/>
            <a:ext cx="1523998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" name="TextBox 111">
            <a:extLst>
              <a:ext uri="{FF2B5EF4-FFF2-40B4-BE49-F238E27FC236}">
                <a16:creationId xmlns:a16="http://schemas.microsoft.com/office/drawing/2014/main" id="{5C4E08C6-FDF6-E14C-9EEF-B9BF25ABF6E6}"/>
              </a:ext>
            </a:extLst>
          </p:cNvPr>
          <p:cNvSpPr txBox="1"/>
          <p:nvPr/>
        </p:nvSpPr>
        <p:spPr>
          <a:xfrm>
            <a:off x="3135351" y="2406532"/>
            <a:ext cx="1523998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14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7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4" name="TextBox 111">
            <a:extLst>
              <a:ext uri="{FF2B5EF4-FFF2-40B4-BE49-F238E27FC236}">
                <a16:creationId xmlns:a16="http://schemas.microsoft.com/office/drawing/2014/main" id="{03072EFA-59CB-CF4A-81B6-4B932AF2350E}"/>
              </a:ext>
            </a:extLst>
          </p:cNvPr>
          <p:cNvSpPr txBox="1"/>
          <p:nvPr/>
        </p:nvSpPr>
        <p:spPr>
          <a:xfrm>
            <a:off x="5878519" y="2513818"/>
            <a:ext cx="55816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7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TextBox 111">
            <a:extLst>
              <a:ext uri="{FF2B5EF4-FFF2-40B4-BE49-F238E27FC236}">
                <a16:creationId xmlns:a16="http://schemas.microsoft.com/office/drawing/2014/main" id="{5A666D0B-9E3F-9F4B-91F7-0B33385A8DA5}"/>
              </a:ext>
            </a:extLst>
          </p:cNvPr>
          <p:cNvSpPr txBox="1"/>
          <p:nvPr/>
        </p:nvSpPr>
        <p:spPr>
          <a:xfrm>
            <a:off x="7041003" y="2407138"/>
            <a:ext cx="1246717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e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6" name="TextBox 111">
            <a:extLst>
              <a:ext uri="{FF2B5EF4-FFF2-40B4-BE49-F238E27FC236}">
                <a16:creationId xmlns:a16="http://schemas.microsoft.com/office/drawing/2014/main" id="{578FCD81-E96F-8649-BBD1-AC2557EE5190}"/>
              </a:ext>
            </a:extLst>
          </p:cNvPr>
          <p:cNvSpPr txBox="1"/>
          <p:nvPr/>
        </p:nvSpPr>
        <p:spPr>
          <a:xfrm>
            <a:off x="6280111" y="2405868"/>
            <a:ext cx="1083367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latin typeface="Cambria" panose="02040503050406030204" pitchFamily="18" charset="0"/>
                <a:ea typeface="Times New Roman" panose="02020603050405020304" pitchFamily="18" charset="0"/>
              </a:rPr>
              <a:t>   -1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250D1ACD-563B-154D-8DC4-0FDAA0707E0B}"/>
              </a:ext>
            </a:extLst>
          </p:cNvPr>
          <p:cNvSpPr/>
          <p:nvPr/>
        </p:nvSpPr>
        <p:spPr>
          <a:xfrm rot="16200000">
            <a:off x="1566041" y="3500433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5CA953E3-2ED8-A54E-AF59-19C6A3E2C332}"/>
              </a:ext>
            </a:extLst>
          </p:cNvPr>
          <p:cNvSpPr/>
          <p:nvPr/>
        </p:nvSpPr>
        <p:spPr>
          <a:xfrm rot="16200000">
            <a:off x="4487258" y="3500434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65667051-D5CD-EB4F-8D9E-216A151E3D4B}"/>
              </a:ext>
            </a:extLst>
          </p:cNvPr>
          <p:cNvSpPr/>
          <p:nvPr/>
        </p:nvSpPr>
        <p:spPr>
          <a:xfrm rot="16200000">
            <a:off x="7172649" y="3500433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23366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128">
            <a:extLst>
              <a:ext uri="{FF2B5EF4-FFF2-40B4-BE49-F238E27FC236}">
                <a16:creationId xmlns:a16="http://schemas.microsoft.com/office/drawing/2014/main" id="{DC5A89CC-FF98-A940-9EC0-1EA9176E7D76}"/>
              </a:ext>
            </a:extLst>
          </p:cNvPr>
          <p:cNvSpPr txBox="1"/>
          <p:nvPr/>
        </p:nvSpPr>
        <p:spPr>
          <a:xfrm>
            <a:off x="439708" y="2189104"/>
            <a:ext cx="8298141" cy="1777778"/>
          </a:xfrm>
          <a:prstGeom prst="rect">
            <a:avLst/>
          </a:prstGeom>
          <a:solidFill>
            <a:srgbClr val="FAACFF"/>
          </a:solidFill>
          <a:ln w="571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661215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6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Gamma Decay</a:t>
            </a:r>
          </a:p>
        </p:txBody>
      </p:sp>
      <p:sp>
        <p:nvSpPr>
          <p:cNvPr id="18" name="TextBox 111">
            <a:extLst>
              <a:ext uri="{FF2B5EF4-FFF2-40B4-BE49-F238E27FC236}">
                <a16:creationId xmlns:a16="http://schemas.microsoft.com/office/drawing/2014/main" id="{40002C76-1AAD-3B46-BB15-1172BBB21761}"/>
              </a:ext>
            </a:extLst>
          </p:cNvPr>
          <p:cNvSpPr txBox="1"/>
          <p:nvPr/>
        </p:nvSpPr>
        <p:spPr>
          <a:xfrm>
            <a:off x="1357278" y="2406532"/>
            <a:ext cx="187120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dirty="0">
                <a:solidFill>
                  <a:srgbClr val="000000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Tc*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" name="TextBox 111">
            <a:extLst>
              <a:ext uri="{FF2B5EF4-FFF2-40B4-BE49-F238E27FC236}">
                <a16:creationId xmlns:a16="http://schemas.microsoft.com/office/drawing/2014/main" id="{B9525D67-ED28-4D49-B803-89DBCA49CC31}"/>
              </a:ext>
            </a:extLst>
          </p:cNvPr>
          <p:cNvSpPr txBox="1"/>
          <p:nvPr/>
        </p:nvSpPr>
        <p:spPr>
          <a:xfrm>
            <a:off x="607831" y="2406532"/>
            <a:ext cx="936506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99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43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131960F-62DB-B042-8694-3A4DB4D4D282}"/>
              </a:ext>
            </a:extLst>
          </p:cNvPr>
          <p:cNvCxnSpPr/>
          <p:nvPr/>
        </p:nvCxnSpPr>
        <p:spPr>
          <a:xfrm>
            <a:off x="3271037" y="3093162"/>
            <a:ext cx="914400" cy="0"/>
          </a:xfrm>
          <a:prstGeom prst="straightConnector1">
            <a:avLst/>
          </a:prstGeom>
          <a:ln w="1047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11">
            <a:extLst>
              <a:ext uri="{FF2B5EF4-FFF2-40B4-BE49-F238E27FC236}">
                <a16:creationId xmlns:a16="http://schemas.microsoft.com/office/drawing/2014/main" id="{37810C65-685C-F343-BFF3-D1D186AE6818}"/>
              </a:ext>
            </a:extLst>
          </p:cNvPr>
          <p:cNvSpPr txBox="1"/>
          <p:nvPr/>
        </p:nvSpPr>
        <p:spPr>
          <a:xfrm>
            <a:off x="4552563" y="2391034"/>
            <a:ext cx="206277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Tc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" name="TextBox 111">
            <a:extLst>
              <a:ext uri="{FF2B5EF4-FFF2-40B4-BE49-F238E27FC236}">
                <a16:creationId xmlns:a16="http://schemas.microsoft.com/office/drawing/2014/main" id="{5C4E08C6-FDF6-E14C-9EEF-B9BF25ABF6E6}"/>
              </a:ext>
            </a:extLst>
          </p:cNvPr>
          <p:cNvSpPr txBox="1"/>
          <p:nvPr/>
        </p:nvSpPr>
        <p:spPr>
          <a:xfrm>
            <a:off x="4268255" y="2406532"/>
            <a:ext cx="822890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99</a:t>
            </a:r>
            <a:b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</a:br>
            <a:r>
              <a:rPr lang="en-US" sz="4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43</a:t>
            </a:r>
          </a:p>
        </p:txBody>
      </p:sp>
      <p:sp>
        <p:nvSpPr>
          <p:cNvPr id="24" name="TextBox 111">
            <a:extLst>
              <a:ext uri="{FF2B5EF4-FFF2-40B4-BE49-F238E27FC236}">
                <a16:creationId xmlns:a16="http://schemas.microsoft.com/office/drawing/2014/main" id="{03072EFA-59CB-CF4A-81B6-4B932AF2350E}"/>
              </a:ext>
            </a:extLst>
          </p:cNvPr>
          <p:cNvSpPr txBox="1"/>
          <p:nvPr/>
        </p:nvSpPr>
        <p:spPr>
          <a:xfrm>
            <a:off x="6382831" y="2513818"/>
            <a:ext cx="55816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7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TextBox 111">
            <a:extLst>
              <a:ext uri="{FF2B5EF4-FFF2-40B4-BE49-F238E27FC236}">
                <a16:creationId xmlns:a16="http://schemas.microsoft.com/office/drawing/2014/main" id="{5A666D0B-9E3F-9F4B-91F7-0B33385A8DA5}"/>
              </a:ext>
            </a:extLst>
          </p:cNvPr>
          <p:cNvSpPr txBox="1"/>
          <p:nvPr/>
        </p:nvSpPr>
        <p:spPr>
          <a:xfrm>
            <a:off x="7168082" y="2264903"/>
            <a:ext cx="1742275" cy="139444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8800" dirty="0">
                <a:latin typeface="Cambria" panose="02040503050406030204" pitchFamily="18" charset="0"/>
              </a:rPr>
              <a:t>γ</a:t>
            </a:r>
            <a:endParaRPr lang="en-US" sz="2400" dirty="0">
              <a:latin typeface="Cambria" panose="02040503050406030204" pitchFamily="18" charset="0"/>
            </a:endParaRPr>
          </a:p>
        </p:txBody>
      </p:sp>
      <p:sp>
        <p:nvSpPr>
          <p:cNvPr id="26" name="TextBox 111">
            <a:extLst>
              <a:ext uri="{FF2B5EF4-FFF2-40B4-BE49-F238E27FC236}">
                <a16:creationId xmlns:a16="http://schemas.microsoft.com/office/drawing/2014/main" id="{578FCD81-E96F-8649-BBD1-AC2557EE5190}"/>
              </a:ext>
            </a:extLst>
          </p:cNvPr>
          <p:cNvSpPr txBox="1"/>
          <p:nvPr/>
        </p:nvSpPr>
        <p:spPr>
          <a:xfrm>
            <a:off x="7136707" y="2405868"/>
            <a:ext cx="649845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latin typeface="Cambria" panose="02040503050406030204" pitchFamily="18" charset="0"/>
                <a:ea typeface="Times New Roman" panose="02020603050405020304" pitchFamily="18" charset="0"/>
              </a:rPr>
              <a:t>0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0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250D1ACD-563B-154D-8DC4-0FDAA0707E0B}"/>
              </a:ext>
            </a:extLst>
          </p:cNvPr>
          <p:cNvSpPr/>
          <p:nvPr/>
        </p:nvSpPr>
        <p:spPr>
          <a:xfrm rot="16200000">
            <a:off x="1412097" y="3445815"/>
            <a:ext cx="566191" cy="2174723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4F55051B-D1FD-8B41-A5C5-B8EEACE85798}"/>
              </a:ext>
            </a:extLst>
          </p:cNvPr>
          <p:cNvSpPr/>
          <p:nvPr/>
        </p:nvSpPr>
        <p:spPr>
          <a:xfrm rot="16200000">
            <a:off x="4969144" y="3541854"/>
            <a:ext cx="566191" cy="1982643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D15B75FC-340F-B942-A4AF-6446B0545B6B}"/>
              </a:ext>
            </a:extLst>
          </p:cNvPr>
          <p:cNvSpPr/>
          <p:nvPr/>
        </p:nvSpPr>
        <p:spPr>
          <a:xfrm rot="16200000">
            <a:off x="7612610" y="3774179"/>
            <a:ext cx="566191" cy="1517993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62221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xplosion 2 9">
            <a:extLst>
              <a:ext uri="{FF2B5EF4-FFF2-40B4-BE49-F238E27FC236}">
                <a16:creationId xmlns:a16="http://schemas.microsoft.com/office/drawing/2014/main" id="{3834F255-7816-E646-8735-20647D7562E5}"/>
              </a:ext>
            </a:extLst>
          </p:cNvPr>
          <p:cNvSpPr/>
          <p:nvPr/>
        </p:nvSpPr>
        <p:spPr>
          <a:xfrm rot="882735">
            <a:off x="263794" y="2925728"/>
            <a:ext cx="2549544" cy="2342512"/>
          </a:xfrm>
          <a:prstGeom prst="irregularSeal2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2483BF-CC37-BE42-A4D2-C81D74CA9984}"/>
              </a:ext>
            </a:extLst>
          </p:cNvPr>
          <p:cNvSpPr/>
          <p:nvPr/>
        </p:nvSpPr>
        <p:spPr>
          <a:xfrm>
            <a:off x="450810" y="1236955"/>
            <a:ext cx="8347199" cy="1641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0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atoms</a:t>
            </a:r>
            <a:r>
              <a:rPr lang="en-US" sz="3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r>
              <a:rPr lang="en-US" sz="3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emit excess energy from their nuclei to become more stable. The energy and particles released are called</a:t>
            </a:r>
            <a:r>
              <a:rPr lang="en-US" sz="3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r>
              <a:rPr lang="en-US" sz="30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nuclear radiation</a:t>
            </a:r>
            <a:r>
              <a:rPr lang="en-US" sz="3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. 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54FC1EA0-52DE-0A43-818A-0478A4159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285750"/>
            <a:ext cx="8016875" cy="1981200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Unstable Atoms</a:t>
            </a:r>
          </a:p>
        </p:txBody>
      </p:sp>
      <p:grpSp>
        <p:nvGrpSpPr>
          <p:cNvPr id="16" name="Group 9">
            <a:extLst>
              <a:ext uri="{FF2B5EF4-FFF2-40B4-BE49-F238E27FC236}">
                <a16:creationId xmlns:a16="http://schemas.microsoft.com/office/drawing/2014/main" id="{D2458E60-4576-4047-B924-52FB5893694A}"/>
              </a:ext>
            </a:extLst>
          </p:cNvPr>
          <p:cNvGrpSpPr>
            <a:grpSpLocks/>
          </p:cNvGrpSpPr>
          <p:nvPr/>
        </p:nvGrpSpPr>
        <p:grpSpPr bwMode="auto">
          <a:xfrm>
            <a:off x="752116" y="3502699"/>
            <a:ext cx="1371600" cy="1250950"/>
            <a:chOff x="1310419" y="996752"/>
            <a:chExt cx="864" cy="78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924F675-31EC-E64C-9AD9-828406D904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EF0B3ED-2A7B-4E49-B5C9-C001578524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F8A514-7764-324F-A18C-B2E02A8B9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F3A6D2-8599-DD4F-8581-34B3686913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062C2F6-68E2-DA45-992E-5A668ACE6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61CE667-C57A-F549-833B-A06409E88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FBEC24F-6277-4349-9C4A-D1F9B18FD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F74DB4-DA66-D74D-9A1D-58E64D3BED7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B9ABE9C-62EB-244C-A52F-C2BDF9C4E0C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DD1EA59-3BC3-BD4C-939E-A6C364CDB5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DCEC4F0-C563-5248-B888-DDAA6366A5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E11B49C-62E9-684E-BAFD-9D46C31803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B002799-57B2-B644-8B8A-81ED9066B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8A60AAC-E1CD-DB4F-A149-F1D9369708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C03037E-BF40-584A-8377-9664674C70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39E6F9F-641E-C741-92C5-33BF01DE95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4962E58-56E7-8540-85D1-65172E8873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CF85B61-E29D-424D-B5AD-EB7AD68E7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58AC694-AB42-5141-9915-277FE6424B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07CFAD5-06F7-4B40-92E4-C25A913899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D18F18C-CA14-FA41-88AE-512E80DD813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4523B2-E811-F044-AF0F-A4CD0A2D53E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8832168-D6B2-E940-8382-B837C0305D7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CC42E5C9-D99F-414B-9B3E-4523B70F30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6BE573D-CE8D-074D-B2FE-BE276BF71E9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0961E49-62FA-AB43-96AC-57F16316D1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3D76127E-0E0A-F44A-BD32-8257608152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993ACE8-5630-C443-8849-395B6007DF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513D8E3-A7DB-9548-87E0-27E231167C1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50960795-4FC2-3F49-BEDE-CA1D91568B66}"/>
              </a:ext>
            </a:extLst>
          </p:cNvPr>
          <p:cNvSpPr/>
          <p:nvPr/>
        </p:nvSpPr>
        <p:spPr>
          <a:xfrm>
            <a:off x="672148" y="5134861"/>
            <a:ext cx="1471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cxnSp>
        <p:nvCxnSpPr>
          <p:cNvPr id="48" name="Line 34">
            <a:extLst>
              <a:ext uri="{FF2B5EF4-FFF2-40B4-BE49-F238E27FC236}">
                <a16:creationId xmlns:a16="http://schemas.microsoft.com/office/drawing/2014/main" id="{0B26D191-80E7-3A48-A5AC-3D29888A7FEA}"/>
              </a:ext>
            </a:extLst>
          </p:cNvPr>
          <p:cNvCxnSpPr>
            <a:cxnSpLocks/>
          </p:cNvCxnSpPr>
          <p:nvPr/>
        </p:nvCxnSpPr>
        <p:spPr bwMode="auto">
          <a:xfrm>
            <a:off x="2586751" y="4247548"/>
            <a:ext cx="1097280" cy="0"/>
          </a:xfrm>
          <a:prstGeom prst="line">
            <a:avLst/>
          </a:prstGeom>
          <a:noFill/>
          <a:ln w="101600">
            <a:solidFill>
              <a:srgbClr val="C00000"/>
            </a:solidFill>
            <a:round/>
            <a:headEnd/>
            <a:tailEnd type="triangle" w="med" len="med"/>
          </a:ln>
          <a:effectLst/>
        </p:spPr>
      </p:cxnSp>
      <p:grpSp>
        <p:nvGrpSpPr>
          <p:cNvPr id="49" name="Group 9">
            <a:extLst>
              <a:ext uri="{FF2B5EF4-FFF2-40B4-BE49-F238E27FC236}">
                <a16:creationId xmlns:a16="http://schemas.microsoft.com/office/drawing/2014/main" id="{1242DAAE-480F-D748-AF07-E1F8EDF40318}"/>
              </a:ext>
            </a:extLst>
          </p:cNvPr>
          <p:cNvGrpSpPr>
            <a:grpSpLocks/>
          </p:cNvGrpSpPr>
          <p:nvPr/>
        </p:nvGrpSpPr>
        <p:grpSpPr bwMode="auto">
          <a:xfrm>
            <a:off x="3810061" y="3521937"/>
            <a:ext cx="1371600" cy="1250950"/>
            <a:chOff x="1310419" y="996752"/>
            <a:chExt cx="864" cy="788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2ACAB21-5A70-F443-A8EE-298BC28FC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C928A40-C3C7-224D-96C7-1EB7FA371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E4892C4-D0FE-3545-A872-FF9E302866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02DC1DC-9958-974C-8982-1A013BCB0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FCC1A7F0-6F07-784E-9CBC-EB8AA3F2D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EAFF6ABD-C6F9-CC41-9100-FF5FD7355F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4591EF1-2981-8047-9585-0A12BAC6A5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257279B-2AE1-654B-8D39-2819E51B70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3D0B387-AF52-D740-8FC7-C73E3152CA4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A9C15B4-4138-6345-AA03-081948E06C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066BC97B-B1E3-214E-B806-33DA474420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5AEB6D51-102C-1443-9987-6E8C7FB63F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252D9F0C-160A-504E-AD50-0EA807D723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513E2A4-B652-FD4F-A886-D47ADA95B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09923A3-4693-9940-8D5F-DBD12D56BA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E6BDB30B-842F-F34E-904B-F61C16E662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47F6150E-5975-4946-B979-F173F4B6FC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D6DBF4B-D158-DF4C-B9EA-6EE25F5B4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8FBFFC50-7273-3D43-BCD5-D69E4AD5CE7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491344B2-1C33-A945-AAAA-B797E217549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37D297B6-AAC6-B442-930E-BA3AFF58B2A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0796A5D-6372-9B47-9FA6-660BDC52E68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A1FD713-EEC4-BB4C-8B2F-98E22BB05F7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A7655F1-3001-4945-A0C9-B5196CA2C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922F42C-50C8-0549-906F-420684EC958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DB3A4734-8295-1A45-B29E-A67843BD725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07C69A8-680B-3B46-B880-0E49FA1FAE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14F0509-4210-994D-B2BD-8C531C487F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CBA54E1-8708-224A-B9C6-59C7A0279A6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79" name="TextBox 111">
            <a:extLst>
              <a:ext uri="{FF2B5EF4-FFF2-40B4-BE49-F238E27FC236}">
                <a16:creationId xmlns:a16="http://schemas.microsoft.com/office/drawing/2014/main" id="{82A267AA-CA90-7F42-BDA2-424FDED5BCDC}"/>
              </a:ext>
            </a:extLst>
          </p:cNvPr>
          <p:cNvSpPr txBox="1"/>
          <p:nvPr/>
        </p:nvSpPr>
        <p:spPr>
          <a:xfrm>
            <a:off x="5275461" y="3673964"/>
            <a:ext cx="558165" cy="8593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6000" b="1" kern="1200" dirty="0">
                <a:solidFill>
                  <a:srgbClr val="C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2000" b="1" dirty="0">
              <a:solidFill>
                <a:srgbClr val="C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DF115D4-9226-4241-B30D-36DE68B86BB7}"/>
              </a:ext>
            </a:extLst>
          </p:cNvPr>
          <p:cNvSpPr/>
          <p:nvPr/>
        </p:nvSpPr>
        <p:spPr>
          <a:xfrm>
            <a:off x="3557105" y="5134861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81" name="Explosion 2 80">
            <a:extLst>
              <a:ext uri="{FF2B5EF4-FFF2-40B4-BE49-F238E27FC236}">
                <a16:creationId xmlns:a16="http://schemas.microsoft.com/office/drawing/2014/main" id="{82010964-E140-924B-BBE8-47AC90C4883D}"/>
              </a:ext>
            </a:extLst>
          </p:cNvPr>
          <p:cNvSpPr/>
          <p:nvPr/>
        </p:nvSpPr>
        <p:spPr>
          <a:xfrm rot="2068700">
            <a:off x="7350821" y="3548889"/>
            <a:ext cx="1571513" cy="1438601"/>
          </a:xfrm>
          <a:prstGeom prst="irregularSeal2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5B2854D-E8D1-A549-AA11-7641BE7A79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2226" y="3856346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2EB0BAAB-B04E-1E47-86B6-A61194D571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5251" y="4173211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12B178BC-3D00-E84A-BEE4-806D5BF34EEB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5917751" y="3900796"/>
            <a:ext cx="372745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93407A2-1D1A-F945-A5FA-AD2C5C894D8F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5997126" y="4204326"/>
            <a:ext cx="381000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TextBox 111">
            <a:extLst>
              <a:ext uri="{FF2B5EF4-FFF2-40B4-BE49-F238E27FC236}">
                <a16:creationId xmlns:a16="http://schemas.microsoft.com/office/drawing/2014/main" id="{F6A5B00A-A8BF-CA47-BB8E-2B413CB35F88}"/>
              </a:ext>
            </a:extLst>
          </p:cNvPr>
          <p:cNvSpPr txBox="1"/>
          <p:nvPr/>
        </p:nvSpPr>
        <p:spPr>
          <a:xfrm>
            <a:off x="6679696" y="3675804"/>
            <a:ext cx="558165" cy="8593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6000" b="1" kern="1200" dirty="0">
                <a:solidFill>
                  <a:srgbClr val="C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2000" b="1" dirty="0">
              <a:solidFill>
                <a:srgbClr val="C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9E28855F-3E65-8541-B84C-81413383119B}"/>
              </a:ext>
            </a:extLst>
          </p:cNvPr>
          <p:cNvSpPr/>
          <p:nvPr/>
        </p:nvSpPr>
        <p:spPr>
          <a:xfrm>
            <a:off x="5428257" y="5161364"/>
            <a:ext cx="1848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Particles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20DACFB-3E87-0543-AF3A-B4A0DC04DF87}"/>
              </a:ext>
            </a:extLst>
          </p:cNvPr>
          <p:cNvSpPr/>
          <p:nvPr/>
        </p:nvSpPr>
        <p:spPr>
          <a:xfrm>
            <a:off x="7189276" y="5163620"/>
            <a:ext cx="1848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Energy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FDC1CF75-4C13-2943-A8D5-6B291F1B319B}"/>
              </a:ext>
            </a:extLst>
          </p:cNvPr>
          <p:cNvSpPr/>
          <p:nvPr/>
        </p:nvSpPr>
        <p:spPr>
          <a:xfrm rot="16200000">
            <a:off x="6893181" y="4182602"/>
            <a:ext cx="566191" cy="3243465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7AB19D5-EF24-B941-B6F8-15F5A2340586}"/>
              </a:ext>
            </a:extLst>
          </p:cNvPr>
          <p:cNvSpPr/>
          <p:nvPr/>
        </p:nvSpPr>
        <p:spPr>
          <a:xfrm>
            <a:off x="6187626" y="6156429"/>
            <a:ext cx="1848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Radiation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ctangle 137">
            <a:extLst>
              <a:ext uri="{FF2B5EF4-FFF2-40B4-BE49-F238E27FC236}">
                <a16:creationId xmlns:a16="http://schemas.microsoft.com/office/drawing/2014/main" id="{97852EE2-D1DF-BC46-BCE4-8512E2197CDF}"/>
              </a:ext>
            </a:extLst>
          </p:cNvPr>
          <p:cNvSpPr/>
          <p:nvPr/>
        </p:nvSpPr>
        <p:spPr>
          <a:xfrm>
            <a:off x="398399" y="2733365"/>
            <a:ext cx="851700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Nuclear Medicine</a:t>
            </a: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 </a:t>
            </a:r>
            <a:b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</a:b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Radioactive substances can be inserted into the body to view internal organs.</a:t>
            </a:r>
            <a:endParaRPr lang="en-US" sz="3200" b="1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36" name="Rectangle 4">
            <a:extLst>
              <a:ext uri="{FF2B5EF4-FFF2-40B4-BE49-F238E27FC236}">
                <a16:creationId xmlns:a16="http://schemas.microsoft.com/office/drawing/2014/main" id="{64D566DF-FFDE-5F41-850F-F9932F743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61313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Uses of Radiation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83FE97D-705C-9549-AD56-64E058A60180}"/>
              </a:ext>
            </a:extLst>
          </p:cNvPr>
          <p:cNvSpPr/>
          <p:nvPr/>
        </p:nvSpPr>
        <p:spPr>
          <a:xfrm>
            <a:off x="398400" y="1381392"/>
            <a:ext cx="8347199" cy="1102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Cancer Treatment</a:t>
            </a: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</a:p>
          <a:p>
            <a:pPr marR="0" lvl="0">
              <a:spcBef>
                <a:spcPts val="200"/>
              </a:spcBef>
              <a:spcAft>
                <a:spcPts val="0"/>
              </a:spcAft>
            </a:pP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   </a:t>
            </a: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Radiation is used to destroy cancer cells.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F9914701-BFD1-164B-A0CB-9FBBE8C375F3}"/>
              </a:ext>
            </a:extLst>
          </p:cNvPr>
          <p:cNvSpPr/>
          <p:nvPr/>
        </p:nvSpPr>
        <p:spPr>
          <a:xfrm>
            <a:off x="398398" y="4567665"/>
            <a:ext cx="83471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u="sng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Food Irradiation</a:t>
            </a: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  <a:b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</a:b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Radiation can be used to reduce </a:t>
            </a:r>
            <a:b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</a:b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or eliminate bacteria on food.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4D3DF5-08BF-8343-B602-F54C4CB4F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1" y="300286"/>
            <a:ext cx="1561026" cy="13706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68B15C-8A0A-5D4F-A95F-3A18D281E7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" b="6737"/>
          <a:stretch/>
        </p:blipFill>
        <p:spPr>
          <a:xfrm>
            <a:off x="6815319" y="4150763"/>
            <a:ext cx="2100081" cy="187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632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2483BF-CC37-BE42-A4D2-C81D74CA9984}"/>
              </a:ext>
            </a:extLst>
          </p:cNvPr>
          <p:cNvSpPr/>
          <p:nvPr/>
        </p:nvSpPr>
        <p:spPr>
          <a:xfrm>
            <a:off x="1598550" y="1497435"/>
            <a:ext cx="528784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b="1" u="sng" dirty="0">
                <a:latin typeface="Cambria" panose="02040503050406030204" pitchFamily="18" charset="0"/>
              </a:rPr>
              <a:t>Alpha Particles:</a:t>
            </a:r>
            <a:br>
              <a:rPr lang="en-US" sz="3200" b="1" u="sng" dirty="0">
                <a:latin typeface="Cambria" panose="02040503050406030204" pitchFamily="18" charset="0"/>
              </a:rPr>
            </a:br>
            <a:r>
              <a:rPr lang="en-US" sz="3200" dirty="0">
                <a:latin typeface="Cambria" panose="02040503050406030204" pitchFamily="18" charset="0"/>
              </a:rPr>
              <a:t>Identical to a </a:t>
            </a:r>
            <a:r>
              <a:rPr lang="en-US" sz="3200" b="1" dirty="0">
                <a:latin typeface="Cambria" panose="02040503050406030204" pitchFamily="18" charset="0"/>
              </a:rPr>
              <a:t>helium nuclei</a:t>
            </a:r>
            <a:r>
              <a:rPr lang="en-US" sz="3200" dirty="0">
                <a:latin typeface="Cambria" panose="02040503050406030204" pitchFamily="18" charset="0"/>
              </a:rPr>
              <a:t>. 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54FC1EA0-52DE-0A43-818A-0478A4159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23072"/>
            <a:ext cx="8016875" cy="1981200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Types of Radiation</a:t>
            </a:r>
          </a:p>
        </p:txBody>
      </p:sp>
      <p:pic>
        <p:nvPicPr>
          <p:cNvPr id="82" name="Picture 81" descr="A picture containing drawing&#10;&#10;Description automatically generated">
            <a:extLst>
              <a:ext uri="{FF2B5EF4-FFF2-40B4-BE49-F238E27FC236}">
                <a16:creationId xmlns:a16="http://schemas.microsoft.com/office/drawing/2014/main" id="{28B88B9A-94E5-F040-963E-F49A63C8E48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583" y="1684654"/>
            <a:ext cx="806450" cy="76809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1E82B7E-24B8-CE41-AE33-7A1CE5154F8B}"/>
              </a:ext>
            </a:extLst>
          </p:cNvPr>
          <p:cNvSpPr/>
          <p:nvPr/>
        </p:nvSpPr>
        <p:spPr>
          <a:xfrm>
            <a:off x="1598551" y="3122169"/>
            <a:ext cx="5679734" cy="1215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6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Beta Particles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</a:p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Electrons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emitted as radiation.</a:t>
            </a:r>
            <a:r>
              <a:rPr lang="en-US" sz="32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pic>
        <p:nvPicPr>
          <p:cNvPr id="89" name="Picture 88" descr="A picture containing drawing&#10;&#10;Description automatically generated">
            <a:extLst>
              <a:ext uri="{FF2B5EF4-FFF2-40B4-BE49-F238E27FC236}">
                <a16:creationId xmlns:a16="http://schemas.microsoft.com/office/drawing/2014/main" id="{1BCB2400-501A-9041-B447-6748668429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54" y="3265796"/>
            <a:ext cx="591008" cy="10364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727E679-AFC9-8C4F-B0EC-BF1BC9A0794F}"/>
              </a:ext>
            </a:extLst>
          </p:cNvPr>
          <p:cNvSpPr/>
          <p:nvPr/>
        </p:nvSpPr>
        <p:spPr>
          <a:xfrm>
            <a:off x="1598550" y="4750320"/>
            <a:ext cx="5859348" cy="1215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6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Gamma Rays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</a:p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Emitted as a wave, not a particle.</a:t>
            </a:r>
          </a:p>
        </p:txBody>
      </p:sp>
      <p:sp>
        <p:nvSpPr>
          <p:cNvPr id="91" name="TextBox 111">
            <a:extLst>
              <a:ext uri="{FF2B5EF4-FFF2-40B4-BE49-F238E27FC236}">
                <a16:creationId xmlns:a16="http://schemas.microsoft.com/office/drawing/2014/main" id="{F1C754C0-FFA6-DE46-A763-31D8ABD0B227}"/>
              </a:ext>
            </a:extLst>
          </p:cNvPr>
          <p:cNvSpPr txBox="1"/>
          <p:nvPr/>
        </p:nvSpPr>
        <p:spPr>
          <a:xfrm>
            <a:off x="531583" y="4279937"/>
            <a:ext cx="806450" cy="150215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600" b="0" spc="15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γ</a:t>
            </a: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3" name="Text Box 153">
            <a:extLst>
              <a:ext uri="{FF2B5EF4-FFF2-40B4-BE49-F238E27FC236}">
                <a16:creationId xmlns:a16="http://schemas.microsoft.com/office/drawing/2014/main" id="{84340682-20F0-8545-A2AD-29A05D051C0B}"/>
              </a:ext>
            </a:extLst>
          </p:cNvPr>
          <p:cNvSpPr txBox="1"/>
          <p:nvPr/>
        </p:nvSpPr>
        <p:spPr>
          <a:xfrm>
            <a:off x="7515632" y="3131386"/>
            <a:ext cx="1354455" cy="1206500"/>
          </a:xfrm>
          <a:prstGeom prst="rect">
            <a:avLst/>
          </a:prstGeom>
          <a:solidFill>
            <a:srgbClr val="ADF366"/>
          </a:solidFill>
          <a:ln w="381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94" name="TextBox 111">
            <a:extLst>
              <a:ext uri="{FF2B5EF4-FFF2-40B4-BE49-F238E27FC236}">
                <a16:creationId xmlns:a16="http://schemas.microsoft.com/office/drawing/2014/main" id="{DE95A958-A498-064B-B7DC-F48C26765725}"/>
              </a:ext>
            </a:extLst>
          </p:cNvPr>
          <p:cNvSpPr txBox="1"/>
          <p:nvPr/>
        </p:nvSpPr>
        <p:spPr>
          <a:xfrm>
            <a:off x="7902347" y="3102176"/>
            <a:ext cx="1005840" cy="1153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e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5" name="TextBox 111">
            <a:extLst>
              <a:ext uri="{FF2B5EF4-FFF2-40B4-BE49-F238E27FC236}">
                <a16:creationId xmlns:a16="http://schemas.microsoft.com/office/drawing/2014/main" id="{CC83A992-FDE4-4449-AEF6-BC6ADF3F3A7D}"/>
              </a:ext>
            </a:extLst>
          </p:cNvPr>
          <p:cNvSpPr txBox="1"/>
          <p:nvPr/>
        </p:nvSpPr>
        <p:spPr>
          <a:xfrm>
            <a:off x="7581672" y="3121226"/>
            <a:ext cx="629285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0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-1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6" name="Text Box 128">
            <a:extLst>
              <a:ext uri="{FF2B5EF4-FFF2-40B4-BE49-F238E27FC236}">
                <a16:creationId xmlns:a16="http://schemas.microsoft.com/office/drawing/2014/main" id="{0FB6BBA8-08D4-B14C-A36E-5FB530AE9E5E}"/>
              </a:ext>
            </a:extLst>
          </p:cNvPr>
          <p:cNvSpPr txBox="1"/>
          <p:nvPr/>
        </p:nvSpPr>
        <p:spPr>
          <a:xfrm>
            <a:off x="7511707" y="1429708"/>
            <a:ext cx="1354455" cy="1206500"/>
          </a:xfrm>
          <a:prstGeom prst="rect">
            <a:avLst/>
          </a:prstGeom>
          <a:solidFill>
            <a:srgbClr val="83EEDF"/>
          </a:solidFill>
          <a:ln w="381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97" name="TextBox 111">
            <a:extLst>
              <a:ext uri="{FF2B5EF4-FFF2-40B4-BE49-F238E27FC236}">
                <a16:creationId xmlns:a16="http://schemas.microsoft.com/office/drawing/2014/main" id="{84884025-42D6-014C-9764-AB6E6FEFDA70}"/>
              </a:ext>
            </a:extLst>
          </p:cNvPr>
          <p:cNvSpPr txBox="1"/>
          <p:nvPr/>
        </p:nvSpPr>
        <p:spPr>
          <a:xfrm>
            <a:off x="7819047" y="1660848"/>
            <a:ext cx="1074420" cy="8839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8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He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8" name="TextBox 111">
            <a:extLst>
              <a:ext uri="{FF2B5EF4-FFF2-40B4-BE49-F238E27FC236}">
                <a16:creationId xmlns:a16="http://schemas.microsoft.com/office/drawing/2014/main" id="{B001AAA7-6529-D84C-9A37-4DABD9B22224}"/>
              </a:ext>
            </a:extLst>
          </p:cNvPr>
          <p:cNvSpPr txBox="1"/>
          <p:nvPr/>
        </p:nvSpPr>
        <p:spPr>
          <a:xfrm>
            <a:off x="7568222" y="1432248"/>
            <a:ext cx="426720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9" name="Text Box 164">
            <a:extLst>
              <a:ext uri="{FF2B5EF4-FFF2-40B4-BE49-F238E27FC236}">
                <a16:creationId xmlns:a16="http://schemas.microsoft.com/office/drawing/2014/main" id="{8CE8E746-7AF9-F448-A49A-1AC05C43872A}"/>
              </a:ext>
            </a:extLst>
          </p:cNvPr>
          <p:cNvSpPr txBox="1"/>
          <p:nvPr/>
        </p:nvSpPr>
        <p:spPr>
          <a:xfrm>
            <a:off x="7511707" y="4721400"/>
            <a:ext cx="1354455" cy="1428115"/>
          </a:xfrm>
          <a:prstGeom prst="rect">
            <a:avLst/>
          </a:prstGeom>
          <a:solidFill>
            <a:srgbClr val="FFB1E6"/>
          </a:solidFill>
          <a:ln w="381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100" name="TextBox 111">
            <a:extLst>
              <a:ext uri="{FF2B5EF4-FFF2-40B4-BE49-F238E27FC236}">
                <a16:creationId xmlns:a16="http://schemas.microsoft.com/office/drawing/2014/main" id="{C8F651CA-919C-B448-A530-1DF563CDAF32}"/>
              </a:ext>
            </a:extLst>
          </p:cNvPr>
          <p:cNvSpPr txBox="1"/>
          <p:nvPr/>
        </p:nvSpPr>
        <p:spPr>
          <a:xfrm>
            <a:off x="8045107" y="4603925"/>
            <a:ext cx="747395" cy="14446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0" b="0" spc="15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γ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01" name="TextBox 111">
            <a:extLst>
              <a:ext uri="{FF2B5EF4-FFF2-40B4-BE49-F238E27FC236}">
                <a16:creationId xmlns:a16="http://schemas.microsoft.com/office/drawing/2014/main" id="{097FF4D9-D8AF-2F4B-BCCB-77E98A40A9B0}"/>
              </a:ext>
            </a:extLst>
          </p:cNvPr>
          <p:cNvSpPr txBox="1"/>
          <p:nvPr/>
        </p:nvSpPr>
        <p:spPr>
          <a:xfrm>
            <a:off x="7559332" y="4801410"/>
            <a:ext cx="541020" cy="14008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3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0 0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15899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3000">
              <a:schemeClr val="bg1"/>
            </a:gs>
            <a:gs pos="0">
              <a:schemeClr val="bg1"/>
            </a:gs>
            <a:gs pos="100000">
              <a:srgbClr val="95E9FF"/>
            </a:gs>
          </a:gsLst>
          <a:path path="rect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Explosion 2 67">
            <a:extLst>
              <a:ext uri="{FF2B5EF4-FFF2-40B4-BE49-F238E27FC236}">
                <a16:creationId xmlns:a16="http://schemas.microsoft.com/office/drawing/2014/main" id="{22CE1BD5-85E3-4E43-A156-23118F7CC325}"/>
              </a:ext>
            </a:extLst>
          </p:cNvPr>
          <p:cNvSpPr/>
          <p:nvPr/>
        </p:nvSpPr>
        <p:spPr>
          <a:xfrm rot="882735">
            <a:off x="882627" y="4279699"/>
            <a:ext cx="2549544" cy="2342512"/>
          </a:xfrm>
          <a:prstGeom prst="irregularSeal2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" name="Group 9">
            <a:extLst>
              <a:ext uri="{FF2B5EF4-FFF2-40B4-BE49-F238E27FC236}">
                <a16:creationId xmlns:a16="http://schemas.microsoft.com/office/drawing/2014/main" id="{05456023-C5A7-AA4F-827A-BBDB047A602B}"/>
              </a:ext>
            </a:extLst>
          </p:cNvPr>
          <p:cNvGrpSpPr>
            <a:grpSpLocks/>
          </p:cNvGrpSpPr>
          <p:nvPr/>
        </p:nvGrpSpPr>
        <p:grpSpPr bwMode="auto">
          <a:xfrm>
            <a:off x="1370949" y="4856670"/>
            <a:ext cx="1371600" cy="1250950"/>
            <a:chOff x="1310419" y="996752"/>
            <a:chExt cx="864" cy="788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4C1E50AF-7DD3-4C42-9D34-1F560F15AE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6CE3087-F901-D64E-9BC1-8B818B1E36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C1C968AA-D7C6-614C-A4EC-69E564BF62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A55C9B9F-1AEB-064A-856B-3BAD6D1CDD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225EDBD-9824-5341-B6B4-0ED53F36D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AA007D9-7261-6D48-BF2A-F45C5FC45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78F4CBF-69EF-3645-A16E-C5D2BC7D0D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69051C0-0CAE-3541-881E-C25B1F28DBD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ED265A2-D0B2-E649-B4EF-936B821830F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092245C-3CB6-D349-B787-2E538BFB8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C955F95-9AE3-9641-84C2-E8628DF697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5C59A44-6A69-DE41-BB48-47BC721D4A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57A7EF-3958-3B4D-9CED-8A4A6907D7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146CACF-040E-4443-BDFF-065A9BBD18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CB58327-42D3-6747-B319-3C76651DF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7A41DBB-5681-1F43-A534-8E869F626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6CBFB5AB-A6C2-064C-81DF-7F538C951E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874157FA-00A8-4E4F-B440-64D10971AE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B1E9184-0F47-304F-A1F1-18C2C785966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4453E29E-E8F1-A74E-A26A-7C5686E18F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00ADCB3C-32B0-8D4D-B6E4-790522C53C7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C76D92CE-5395-5446-A3B6-195E3EBFE1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335CDAAC-4040-3E4E-A853-5062C80B6C1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94D7902-CFB8-6D48-B8EB-09CC3CB8A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5ADEA469-D9E3-6145-AF45-924FDE0D240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C59E90E-3935-5C4D-8C46-EDCF6B4456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39EE64E-2FF6-C94B-BA82-146BCFE7E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1248E6E-7DE3-B349-971B-79B9F85E360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D9FFD73-6280-104E-AC5F-C0948B5BB1E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cxnSp>
        <p:nvCxnSpPr>
          <p:cNvPr id="99" name="Line 34">
            <a:extLst>
              <a:ext uri="{FF2B5EF4-FFF2-40B4-BE49-F238E27FC236}">
                <a16:creationId xmlns:a16="http://schemas.microsoft.com/office/drawing/2014/main" id="{324DBEB1-7EF1-4F43-824A-B456F9EC6CC0}"/>
              </a:ext>
            </a:extLst>
          </p:cNvPr>
          <p:cNvCxnSpPr>
            <a:cxnSpLocks/>
          </p:cNvCxnSpPr>
          <p:nvPr/>
        </p:nvCxnSpPr>
        <p:spPr bwMode="auto">
          <a:xfrm>
            <a:off x="3205584" y="5601519"/>
            <a:ext cx="1097280" cy="0"/>
          </a:xfrm>
          <a:prstGeom prst="line">
            <a:avLst/>
          </a:prstGeom>
          <a:noFill/>
          <a:ln w="101600">
            <a:solidFill>
              <a:srgbClr val="C00000"/>
            </a:solidFill>
            <a:round/>
            <a:headEnd/>
            <a:tailEnd type="triangle" w="med" len="med"/>
          </a:ln>
          <a:effectLst/>
        </p:spPr>
      </p:cxnSp>
      <p:grpSp>
        <p:nvGrpSpPr>
          <p:cNvPr id="100" name="Group 9">
            <a:extLst>
              <a:ext uri="{FF2B5EF4-FFF2-40B4-BE49-F238E27FC236}">
                <a16:creationId xmlns:a16="http://schemas.microsoft.com/office/drawing/2014/main" id="{4C6A5AB2-57B2-9340-9712-359A8D2BF958}"/>
              </a:ext>
            </a:extLst>
          </p:cNvPr>
          <p:cNvGrpSpPr>
            <a:grpSpLocks/>
          </p:cNvGrpSpPr>
          <p:nvPr/>
        </p:nvGrpSpPr>
        <p:grpSpPr bwMode="auto">
          <a:xfrm>
            <a:off x="4428894" y="5084063"/>
            <a:ext cx="1371600" cy="1250950"/>
            <a:chOff x="1310419" y="996752"/>
            <a:chExt cx="864" cy="788"/>
          </a:xfrm>
        </p:grpSpPr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6853081-D379-6645-B2FE-466D517FB6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9703337-8059-1A4E-8A27-D58FF0211A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EFCF3373-2D2B-8647-9BB3-AD9DE3DECB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618AD936-9FBF-2341-B709-D55FA1A180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E8FB56B8-6185-C649-B0EA-4E29A97EA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45FA0D7-948F-5544-A598-56D0601DDF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BC04A75C-E674-7845-8CAC-0C0E78C418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E020D83E-EBC9-2145-AEA7-579CF8D11D8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90A22510-8A6A-7F40-835F-545C678BA65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85D5991C-823C-254C-AA53-805F71DE6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D65982AF-7611-184B-81D4-61BCDDEB6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FF288092-4537-6A42-90F3-6DED6AFA96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1151315F-7510-A344-AF36-E3DC5199D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F1170EAC-444A-F449-9B86-A11451DCB1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13CD1308-48C2-0F45-B067-66B6E4FB27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A507E468-6E5E-C340-A789-D724B0650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34FA66A9-5686-B644-B05E-F0C434E112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C04443A1-3B28-3A44-9ECB-867DAA8E8C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5863411-3D75-334F-A3E7-40E1899E29A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CE0697A-0305-6142-9353-2DB1FB63D42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A0AB1260-CF30-0547-9643-5E9107FFCA0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5B6081E0-6015-9541-9EBD-9835035002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9D0827DF-811D-1D4C-90E9-C740C75BA44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9DBC35B0-60F9-9748-A473-B827665356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D23282C0-64B8-C34E-8F4D-246B2234A6E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4BFBD26-04E5-1946-8455-02672B2C131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D81A4405-E6AE-624C-9CAC-3BC99A877E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25B848D0-8295-DA46-8542-FE24DFAA5B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4B0EFA-6BC9-1841-A63D-0A0BFED8859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130" name="Oval 129">
            <a:extLst>
              <a:ext uri="{FF2B5EF4-FFF2-40B4-BE49-F238E27FC236}">
                <a16:creationId xmlns:a16="http://schemas.microsoft.com/office/drawing/2014/main" id="{74B59030-8618-434D-B9D8-F3BB64FDE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15762" y="4203951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CA2C3870-2EEA-DC4D-A380-096E09C8F3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8787" y="4520816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B9851072-FF4F-C64D-BE05-5639EB0685FC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7271287" y="4248401"/>
            <a:ext cx="372745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84D4B823-1A77-9040-BB65-776D18D38A57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7350662" y="4551931"/>
            <a:ext cx="381000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4" name="Line 34">
            <a:extLst>
              <a:ext uri="{FF2B5EF4-FFF2-40B4-BE49-F238E27FC236}">
                <a16:creationId xmlns:a16="http://schemas.microsoft.com/office/drawing/2014/main" id="{DD957E68-AFFC-A04B-A606-539B7DB0CD15}"/>
              </a:ext>
            </a:extLst>
          </p:cNvPr>
          <p:cNvCxnSpPr>
            <a:cxnSpLocks/>
          </p:cNvCxnSpPr>
          <p:nvPr/>
        </p:nvCxnSpPr>
        <p:spPr bwMode="auto">
          <a:xfrm flipV="1">
            <a:off x="6005216" y="4782101"/>
            <a:ext cx="1077916" cy="495213"/>
          </a:xfrm>
          <a:prstGeom prst="line">
            <a:avLst/>
          </a:prstGeom>
          <a:noFill/>
          <a:ln w="101600">
            <a:solidFill>
              <a:srgbClr val="C00000"/>
            </a:solidFill>
            <a:round/>
            <a:headEnd/>
            <a:tailEnd type="triangle" w="med" len="med"/>
          </a:ln>
          <a:effectLst/>
        </p:spPr>
      </p:cxnSp>
      <p:sp>
        <p:nvSpPr>
          <p:cNvPr id="136" name="Rectangle 4">
            <a:extLst>
              <a:ext uri="{FF2B5EF4-FFF2-40B4-BE49-F238E27FC236}">
                <a16:creationId xmlns:a16="http://schemas.microsoft.com/office/drawing/2014/main" id="{64D566DF-FFDE-5F41-850F-F9932F743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75827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Alpha Particles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83FE97D-705C-9549-AD56-64E058A60180}"/>
              </a:ext>
            </a:extLst>
          </p:cNvPr>
          <p:cNvSpPr/>
          <p:nvPr/>
        </p:nvSpPr>
        <p:spPr>
          <a:xfrm>
            <a:off x="398400" y="1395906"/>
            <a:ext cx="8347199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Largest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of the nuclear radiation particles.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7852EE2-D1DF-BC46-BCE4-8512E2197CDF}"/>
              </a:ext>
            </a:extLst>
          </p:cNvPr>
          <p:cNvSpPr/>
          <p:nvPr/>
        </p:nvSpPr>
        <p:spPr>
          <a:xfrm>
            <a:off x="398399" y="2093315"/>
            <a:ext cx="8347199" cy="1176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Because of the size, has the least penetrating power. Can be stopped by </a:t>
            </a: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paper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or </a:t>
            </a: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skin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.</a:t>
            </a: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F9914701-BFD1-164B-A0CB-9FBBE8C375F3}"/>
              </a:ext>
            </a:extLst>
          </p:cNvPr>
          <p:cNvSpPr/>
          <p:nvPr/>
        </p:nvSpPr>
        <p:spPr>
          <a:xfrm>
            <a:off x="398398" y="3368837"/>
            <a:ext cx="8347199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Least dangerous </a:t>
            </a: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form of radiation.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3" name="TextBox 111">
            <a:extLst>
              <a:ext uri="{FF2B5EF4-FFF2-40B4-BE49-F238E27FC236}">
                <a16:creationId xmlns:a16="http://schemas.microsoft.com/office/drawing/2014/main" id="{B6674520-80C3-F446-B1F4-6C90A9C40D04}"/>
              </a:ext>
            </a:extLst>
          </p:cNvPr>
          <p:cNvSpPr txBox="1"/>
          <p:nvPr/>
        </p:nvSpPr>
        <p:spPr>
          <a:xfrm>
            <a:off x="7349632" y="4996440"/>
            <a:ext cx="809498" cy="68051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He</a:t>
            </a: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4" name="TextBox 111">
            <a:extLst>
              <a:ext uri="{FF2B5EF4-FFF2-40B4-BE49-F238E27FC236}">
                <a16:creationId xmlns:a16="http://schemas.microsoft.com/office/drawing/2014/main" id="{EA1009D4-B80F-574E-8E2A-C4FAC095391B}"/>
              </a:ext>
            </a:extLst>
          </p:cNvPr>
          <p:cNvSpPr txBox="1"/>
          <p:nvPr/>
        </p:nvSpPr>
        <p:spPr>
          <a:xfrm>
            <a:off x="7132208" y="4949128"/>
            <a:ext cx="426720" cy="68051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</a:t>
            </a:r>
            <a:endParaRPr lang="en-US" sz="9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</a:t>
            </a:r>
            <a:endParaRPr lang="en-US" sz="9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18" name="Picture 2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CB1FE087-A35E-9741-AFD2-AA14A3198A1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949" y="487531"/>
            <a:ext cx="806450" cy="76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101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3000">
              <a:schemeClr val="bg1"/>
            </a:gs>
            <a:gs pos="0">
              <a:schemeClr val="bg1"/>
            </a:gs>
            <a:gs pos="100000">
              <a:srgbClr val="95E9FF"/>
            </a:gs>
          </a:gsLst>
          <a:path path="rect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 4">
            <a:extLst>
              <a:ext uri="{FF2B5EF4-FFF2-40B4-BE49-F238E27FC236}">
                <a16:creationId xmlns:a16="http://schemas.microsoft.com/office/drawing/2014/main" id="{64D566DF-FFDE-5F41-850F-F9932F743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75827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Beta Particles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83FE97D-705C-9549-AD56-64E058A60180}"/>
              </a:ext>
            </a:extLst>
          </p:cNvPr>
          <p:cNvSpPr/>
          <p:nvPr/>
        </p:nvSpPr>
        <p:spPr>
          <a:xfrm>
            <a:off x="398400" y="1395906"/>
            <a:ext cx="8347199" cy="677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Smaller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particles. Can penetrate skin. </a:t>
            </a:r>
            <a:endParaRPr lang="en-US" sz="3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7852EE2-D1DF-BC46-BCE4-8512E2197CDF}"/>
              </a:ext>
            </a:extLst>
          </p:cNvPr>
          <p:cNvSpPr/>
          <p:nvPr/>
        </p:nvSpPr>
        <p:spPr>
          <a:xfrm>
            <a:off x="398399" y="2252339"/>
            <a:ext cx="8347199" cy="6751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Can be stopped by 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metal 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or 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wood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. </a:t>
            </a:r>
          </a:p>
        </p:txBody>
      </p:sp>
      <p:pic>
        <p:nvPicPr>
          <p:cNvPr id="135" name="Picture 13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7E61038-8306-5F44-B377-9738E47EE026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3032" y="483097"/>
            <a:ext cx="469265" cy="822960"/>
          </a:xfrm>
          <a:prstGeom prst="rect">
            <a:avLst/>
          </a:prstGeom>
        </p:spPr>
      </p:pic>
      <p:sp>
        <p:nvSpPr>
          <p:cNvPr id="139" name="Rectangle 4">
            <a:extLst>
              <a:ext uri="{FF2B5EF4-FFF2-40B4-BE49-F238E27FC236}">
                <a16:creationId xmlns:a16="http://schemas.microsoft.com/office/drawing/2014/main" id="{B68E6143-5DDA-A540-B8E3-D35D0FD3B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3285" y="3379919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Gamma Rays</a:t>
            </a: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BE02CA74-FD15-B64F-984C-46E325A94BFA}"/>
              </a:ext>
            </a:extLst>
          </p:cNvPr>
          <p:cNvSpPr/>
          <p:nvPr/>
        </p:nvSpPr>
        <p:spPr>
          <a:xfrm>
            <a:off x="405843" y="4399998"/>
            <a:ext cx="8347199" cy="677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No mass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and 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high penetrating power.</a:t>
            </a:r>
            <a:endParaRPr lang="en-US" sz="3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AEDA8C5C-71E5-EE43-B46A-62B00E11398F}"/>
              </a:ext>
            </a:extLst>
          </p:cNvPr>
          <p:cNvSpPr/>
          <p:nvPr/>
        </p:nvSpPr>
        <p:spPr>
          <a:xfrm>
            <a:off x="405842" y="5256431"/>
            <a:ext cx="8347199" cy="1312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Extremely dangerous. Can be stopped by thick layers of concrete.</a:t>
            </a:r>
          </a:p>
        </p:txBody>
      </p:sp>
      <p:sp>
        <p:nvSpPr>
          <p:cNvPr id="147" name="TextBox 111">
            <a:extLst>
              <a:ext uri="{FF2B5EF4-FFF2-40B4-BE49-F238E27FC236}">
                <a16:creationId xmlns:a16="http://schemas.microsoft.com/office/drawing/2014/main" id="{9957440F-DBED-8849-8430-17C457C7A634}"/>
              </a:ext>
            </a:extLst>
          </p:cNvPr>
          <p:cNvSpPr txBox="1"/>
          <p:nvPr/>
        </p:nvSpPr>
        <p:spPr>
          <a:xfrm>
            <a:off x="5504902" y="2925039"/>
            <a:ext cx="747395" cy="14446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0" b="0" spc="15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γ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057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266">
            <a:extLst>
              <a:ext uri="{FF2B5EF4-FFF2-40B4-BE49-F238E27FC236}">
                <a16:creationId xmlns:a16="http://schemas.microsoft.com/office/drawing/2014/main" id="{3F34B28D-2BCA-8E49-A8E4-5975EFBF3398}"/>
              </a:ext>
            </a:extLst>
          </p:cNvPr>
          <p:cNvSpPr txBox="1">
            <a:spLocks noChangeAspect="1"/>
          </p:cNvSpPr>
          <p:nvPr/>
        </p:nvSpPr>
        <p:spPr>
          <a:xfrm>
            <a:off x="4046918" y="1849582"/>
            <a:ext cx="117203" cy="3709131"/>
          </a:xfrm>
          <a:prstGeom prst="rect">
            <a:avLst/>
          </a:prstGeom>
          <a:pattFill prst="dkHorz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 w="254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7" name="Text Box 267">
            <a:extLst>
              <a:ext uri="{FF2B5EF4-FFF2-40B4-BE49-F238E27FC236}">
                <a16:creationId xmlns:a16="http://schemas.microsoft.com/office/drawing/2014/main" id="{5FC98E00-A1D7-A74A-86C9-C1B98DFFDFCE}"/>
              </a:ext>
            </a:extLst>
          </p:cNvPr>
          <p:cNvSpPr txBox="1">
            <a:spLocks noChangeAspect="1"/>
          </p:cNvSpPr>
          <p:nvPr/>
        </p:nvSpPr>
        <p:spPr>
          <a:xfrm>
            <a:off x="5744908" y="1841327"/>
            <a:ext cx="214600" cy="3709132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32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0"/>
          </a:gradFill>
          <a:ln w="254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Text Box 268">
            <a:extLst>
              <a:ext uri="{FF2B5EF4-FFF2-40B4-BE49-F238E27FC236}">
                <a16:creationId xmlns:a16="http://schemas.microsoft.com/office/drawing/2014/main" id="{82638EA0-209E-3344-88F9-119728CAB050}"/>
              </a:ext>
            </a:extLst>
          </p:cNvPr>
          <p:cNvSpPr txBox="1">
            <a:spLocks noChangeAspect="1"/>
          </p:cNvSpPr>
          <p:nvPr/>
        </p:nvSpPr>
        <p:spPr>
          <a:xfrm>
            <a:off x="7376223" y="1852824"/>
            <a:ext cx="913050" cy="3713509"/>
          </a:xfrm>
          <a:prstGeom prst="rect">
            <a:avLst/>
          </a:prstGeom>
          <a:gradFill flip="none" rotWithShape="1">
            <a:gsLst>
              <a:gs pos="46000">
                <a:srgbClr val="434343"/>
              </a:gs>
              <a:gs pos="100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0" scaled="1"/>
            <a:tileRect/>
          </a:gradFill>
          <a:ln w="254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CA1DD64-6306-724C-895C-EEE28EF3FF00}"/>
              </a:ext>
            </a:extLst>
          </p:cNvPr>
          <p:cNvCxnSpPr>
            <a:cxnSpLocks/>
          </p:cNvCxnSpPr>
          <p:nvPr/>
        </p:nvCxnSpPr>
        <p:spPr>
          <a:xfrm>
            <a:off x="530480" y="3062949"/>
            <a:ext cx="3492162" cy="0"/>
          </a:xfrm>
          <a:prstGeom prst="straightConnector1">
            <a:avLst/>
          </a:prstGeom>
          <a:ln w="984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210A398-0110-6546-981B-365CBC790C75}"/>
              </a:ext>
            </a:extLst>
          </p:cNvPr>
          <p:cNvCxnSpPr>
            <a:cxnSpLocks/>
          </p:cNvCxnSpPr>
          <p:nvPr/>
        </p:nvCxnSpPr>
        <p:spPr>
          <a:xfrm>
            <a:off x="554756" y="4989056"/>
            <a:ext cx="6787876" cy="0"/>
          </a:xfrm>
          <a:prstGeom prst="straightConnector1">
            <a:avLst/>
          </a:prstGeom>
          <a:ln w="984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AA3B443-288E-8A44-B4AB-BA7349B0B296}"/>
              </a:ext>
            </a:extLst>
          </p:cNvPr>
          <p:cNvCxnSpPr>
            <a:cxnSpLocks/>
          </p:cNvCxnSpPr>
          <p:nvPr/>
        </p:nvCxnSpPr>
        <p:spPr>
          <a:xfrm>
            <a:off x="554756" y="4060421"/>
            <a:ext cx="5178774" cy="0"/>
          </a:xfrm>
          <a:prstGeom prst="straightConnector1">
            <a:avLst/>
          </a:prstGeom>
          <a:ln w="984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1">
            <a:extLst>
              <a:ext uri="{FF2B5EF4-FFF2-40B4-BE49-F238E27FC236}">
                <a16:creationId xmlns:a16="http://schemas.microsoft.com/office/drawing/2014/main" id="{3FF6F2EF-7AC1-E243-BD2F-39786FD0B2C7}"/>
              </a:ext>
            </a:extLst>
          </p:cNvPr>
          <p:cNvSpPr txBox="1"/>
          <p:nvPr/>
        </p:nvSpPr>
        <p:spPr>
          <a:xfrm>
            <a:off x="3549078" y="5608597"/>
            <a:ext cx="1151255" cy="849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Sheet of Paper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3" name="TextBox 111">
            <a:extLst>
              <a:ext uri="{FF2B5EF4-FFF2-40B4-BE49-F238E27FC236}">
                <a16:creationId xmlns:a16="http://schemas.microsoft.com/office/drawing/2014/main" id="{76166A0E-B854-234D-908B-FC1D5915CE91}"/>
              </a:ext>
            </a:extLst>
          </p:cNvPr>
          <p:cNvSpPr txBox="1"/>
          <p:nvPr/>
        </p:nvSpPr>
        <p:spPr>
          <a:xfrm>
            <a:off x="5108940" y="5608102"/>
            <a:ext cx="1486535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Sheet of Aluminum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" name="TextBox 111">
            <a:extLst>
              <a:ext uri="{FF2B5EF4-FFF2-40B4-BE49-F238E27FC236}">
                <a16:creationId xmlns:a16="http://schemas.microsoft.com/office/drawing/2014/main" id="{C2BE27D7-6862-9940-8AB1-D27AD57CE0F7}"/>
              </a:ext>
            </a:extLst>
          </p:cNvPr>
          <p:cNvSpPr txBox="1"/>
          <p:nvPr/>
        </p:nvSpPr>
        <p:spPr>
          <a:xfrm>
            <a:off x="6990634" y="5608102"/>
            <a:ext cx="1742847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Thick Concrete Wall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5" name="TextBox 111">
            <a:extLst>
              <a:ext uri="{FF2B5EF4-FFF2-40B4-BE49-F238E27FC236}">
                <a16:creationId xmlns:a16="http://schemas.microsoft.com/office/drawing/2014/main" id="{A16D4EB8-DE4F-DE42-95B5-995AC5C4EBAA}"/>
              </a:ext>
            </a:extLst>
          </p:cNvPr>
          <p:cNvSpPr txBox="1"/>
          <p:nvPr/>
        </p:nvSpPr>
        <p:spPr>
          <a:xfrm>
            <a:off x="530480" y="2503832"/>
            <a:ext cx="2779758" cy="3835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marR="0" indent="-171450">
              <a:spcBef>
                <a:spcPts val="0"/>
              </a:spcBef>
              <a:spcAft>
                <a:spcPts val="0"/>
              </a:spcAft>
            </a:pPr>
            <a:r>
              <a:rPr lang="en-US" sz="26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Alpha Radiation</a:t>
            </a:r>
            <a:endParaRPr lang="en-US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6" name="TextBox 111">
            <a:extLst>
              <a:ext uri="{FF2B5EF4-FFF2-40B4-BE49-F238E27FC236}">
                <a16:creationId xmlns:a16="http://schemas.microsoft.com/office/drawing/2014/main" id="{E8AAEACE-ACF9-984F-BD97-78A39C75EE54}"/>
              </a:ext>
            </a:extLst>
          </p:cNvPr>
          <p:cNvSpPr txBox="1"/>
          <p:nvPr/>
        </p:nvSpPr>
        <p:spPr>
          <a:xfrm>
            <a:off x="530480" y="3559129"/>
            <a:ext cx="2484755" cy="5012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marR="0" indent="-171450">
              <a:spcBef>
                <a:spcPts val="0"/>
              </a:spcBef>
              <a:spcAft>
                <a:spcPts val="0"/>
              </a:spcAft>
            </a:pPr>
            <a:r>
              <a:rPr lang="en-US" sz="26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Beta Radiation</a:t>
            </a:r>
            <a:endParaRPr lang="en-US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7" name="TextBox 111">
            <a:extLst>
              <a:ext uri="{FF2B5EF4-FFF2-40B4-BE49-F238E27FC236}">
                <a16:creationId xmlns:a16="http://schemas.microsoft.com/office/drawing/2014/main" id="{EF396232-EC8D-5B40-B027-1E79526E9176}"/>
              </a:ext>
            </a:extLst>
          </p:cNvPr>
          <p:cNvSpPr txBox="1"/>
          <p:nvPr/>
        </p:nvSpPr>
        <p:spPr>
          <a:xfrm>
            <a:off x="411725" y="4492167"/>
            <a:ext cx="2484755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marR="0" indent="-171450">
              <a:spcBef>
                <a:spcPts val="0"/>
              </a:spcBef>
              <a:spcAft>
                <a:spcPts val="0"/>
              </a:spcAft>
            </a:pPr>
            <a:r>
              <a:rPr lang="en-US" sz="26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Gamma Rays</a:t>
            </a:r>
            <a:endParaRPr lang="en-US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525751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Strength of Radiation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7590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7000">
              <a:schemeClr val="bg1"/>
            </a:gs>
            <a:gs pos="0">
              <a:schemeClr val="bg1"/>
            </a:gs>
            <a:gs pos="100000">
              <a:schemeClr val="accent5">
                <a:lumMod val="40000"/>
                <a:lumOff val="6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128">
            <a:extLst>
              <a:ext uri="{FF2B5EF4-FFF2-40B4-BE49-F238E27FC236}">
                <a16:creationId xmlns:a16="http://schemas.microsoft.com/office/drawing/2014/main" id="{DC5A89CC-FF98-A940-9EC0-1EA9176E7D76}"/>
              </a:ext>
            </a:extLst>
          </p:cNvPr>
          <p:cNvSpPr txBox="1"/>
          <p:nvPr/>
        </p:nvSpPr>
        <p:spPr>
          <a:xfrm>
            <a:off x="319585" y="2189104"/>
            <a:ext cx="8542925" cy="1777778"/>
          </a:xfrm>
          <a:prstGeom prst="rect">
            <a:avLst/>
          </a:prstGeom>
          <a:solidFill>
            <a:srgbClr val="83EEDF"/>
          </a:solidFill>
          <a:ln w="571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661215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6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Alpha Decay</a:t>
            </a:r>
          </a:p>
        </p:txBody>
      </p:sp>
      <p:sp>
        <p:nvSpPr>
          <p:cNvPr id="18" name="TextBox 111">
            <a:extLst>
              <a:ext uri="{FF2B5EF4-FFF2-40B4-BE49-F238E27FC236}">
                <a16:creationId xmlns:a16="http://schemas.microsoft.com/office/drawing/2014/main" id="{40002C76-1AAD-3B46-BB15-1172BBB21761}"/>
              </a:ext>
            </a:extLst>
          </p:cNvPr>
          <p:cNvSpPr txBox="1"/>
          <p:nvPr/>
        </p:nvSpPr>
        <p:spPr>
          <a:xfrm>
            <a:off x="1204881" y="2406532"/>
            <a:ext cx="140501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U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" name="TextBox 111">
            <a:extLst>
              <a:ext uri="{FF2B5EF4-FFF2-40B4-BE49-F238E27FC236}">
                <a16:creationId xmlns:a16="http://schemas.microsoft.com/office/drawing/2014/main" id="{B9525D67-ED28-4D49-B803-89DBCA49CC31}"/>
              </a:ext>
            </a:extLst>
          </p:cNvPr>
          <p:cNvSpPr txBox="1"/>
          <p:nvPr/>
        </p:nvSpPr>
        <p:spPr>
          <a:xfrm>
            <a:off x="190308" y="2406532"/>
            <a:ext cx="1370964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238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92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131960F-62DB-B042-8694-3A4DB4D4D282}"/>
              </a:ext>
            </a:extLst>
          </p:cNvPr>
          <p:cNvCxnSpPr/>
          <p:nvPr/>
        </p:nvCxnSpPr>
        <p:spPr>
          <a:xfrm>
            <a:off x="2475176" y="3093162"/>
            <a:ext cx="914400" cy="0"/>
          </a:xfrm>
          <a:prstGeom prst="straightConnector1">
            <a:avLst/>
          </a:prstGeom>
          <a:ln w="1047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11">
            <a:extLst>
              <a:ext uri="{FF2B5EF4-FFF2-40B4-BE49-F238E27FC236}">
                <a16:creationId xmlns:a16="http://schemas.microsoft.com/office/drawing/2014/main" id="{37810C65-685C-F343-BFF3-D1D186AE6818}"/>
              </a:ext>
            </a:extLst>
          </p:cNvPr>
          <p:cNvSpPr txBox="1"/>
          <p:nvPr/>
        </p:nvSpPr>
        <p:spPr>
          <a:xfrm>
            <a:off x="4213901" y="2391034"/>
            <a:ext cx="206277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Th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" name="TextBox 111">
            <a:extLst>
              <a:ext uri="{FF2B5EF4-FFF2-40B4-BE49-F238E27FC236}">
                <a16:creationId xmlns:a16="http://schemas.microsoft.com/office/drawing/2014/main" id="{5C4E08C6-FDF6-E14C-9EEF-B9BF25ABF6E6}"/>
              </a:ext>
            </a:extLst>
          </p:cNvPr>
          <p:cNvSpPr txBox="1"/>
          <p:nvPr/>
        </p:nvSpPr>
        <p:spPr>
          <a:xfrm>
            <a:off x="3059153" y="2406532"/>
            <a:ext cx="1523998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234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90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4" name="TextBox 111">
            <a:extLst>
              <a:ext uri="{FF2B5EF4-FFF2-40B4-BE49-F238E27FC236}">
                <a16:creationId xmlns:a16="http://schemas.microsoft.com/office/drawing/2014/main" id="{03072EFA-59CB-CF4A-81B6-4B932AF2350E}"/>
              </a:ext>
            </a:extLst>
          </p:cNvPr>
          <p:cNvSpPr txBox="1"/>
          <p:nvPr/>
        </p:nvSpPr>
        <p:spPr>
          <a:xfrm>
            <a:off x="6078036" y="2513818"/>
            <a:ext cx="55816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7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TextBox 111">
            <a:extLst>
              <a:ext uri="{FF2B5EF4-FFF2-40B4-BE49-F238E27FC236}">
                <a16:creationId xmlns:a16="http://schemas.microsoft.com/office/drawing/2014/main" id="{5A666D0B-9E3F-9F4B-91F7-0B33385A8DA5}"/>
              </a:ext>
            </a:extLst>
          </p:cNvPr>
          <p:cNvSpPr txBox="1"/>
          <p:nvPr/>
        </p:nvSpPr>
        <p:spPr>
          <a:xfrm>
            <a:off x="6999212" y="2407138"/>
            <a:ext cx="174227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He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6" name="TextBox 111">
            <a:extLst>
              <a:ext uri="{FF2B5EF4-FFF2-40B4-BE49-F238E27FC236}">
                <a16:creationId xmlns:a16="http://schemas.microsoft.com/office/drawing/2014/main" id="{578FCD81-E96F-8649-BBD1-AC2557EE5190}"/>
              </a:ext>
            </a:extLst>
          </p:cNvPr>
          <p:cNvSpPr txBox="1"/>
          <p:nvPr/>
        </p:nvSpPr>
        <p:spPr>
          <a:xfrm>
            <a:off x="6730311" y="2405868"/>
            <a:ext cx="649845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7B57B6-4498-234B-8EB8-E5568F3BAC1C}"/>
              </a:ext>
            </a:extLst>
          </p:cNvPr>
          <p:cNvSpPr/>
          <p:nvPr/>
        </p:nvSpPr>
        <p:spPr>
          <a:xfrm>
            <a:off x="630394" y="4919549"/>
            <a:ext cx="1471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1C6999A-B4E9-2E45-B6B1-0A9B7A68D1DB}"/>
              </a:ext>
            </a:extLst>
          </p:cNvPr>
          <p:cNvSpPr/>
          <p:nvPr/>
        </p:nvSpPr>
        <p:spPr>
          <a:xfrm>
            <a:off x="3837586" y="4919548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6AA1A6F-25EB-5145-A7E4-8F64F0F9CD71}"/>
              </a:ext>
            </a:extLst>
          </p:cNvPr>
          <p:cNvSpPr/>
          <p:nvPr/>
        </p:nvSpPr>
        <p:spPr>
          <a:xfrm>
            <a:off x="6855046" y="4919548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Alpha Particle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250D1ACD-563B-154D-8DC4-0FDAA0707E0B}"/>
              </a:ext>
            </a:extLst>
          </p:cNvPr>
          <p:cNvSpPr/>
          <p:nvPr/>
        </p:nvSpPr>
        <p:spPr>
          <a:xfrm rot="16200000">
            <a:off x="1122378" y="3566205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4F55051B-D1FD-8B41-A5C5-B8EEACE85798}"/>
              </a:ext>
            </a:extLst>
          </p:cNvPr>
          <p:cNvSpPr/>
          <p:nvPr/>
        </p:nvSpPr>
        <p:spPr>
          <a:xfrm rot="16200000">
            <a:off x="4390506" y="3386549"/>
            <a:ext cx="566191" cy="2293255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D15B75FC-340F-B942-A4AF-6446B0545B6B}"/>
              </a:ext>
            </a:extLst>
          </p:cNvPr>
          <p:cNvSpPr/>
          <p:nvPr/>
        </p:nvSpPr>
        <p:spPr>
          <a:xfrm rot="16200000">
            <a:off x="7476855" y="3503540"/>
            <a:ext cx="566191" cy="2059275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8201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7000">
              <a:schemeClr val="bg1"/>
            </a:gs>
            <a:gs pos="0">
              <a:schemeClr val="bg1"/>
            </a:gs>
            <a:gs pos="100000">
              <a:schemeClr val="accent5">
                <a:lumMod val="40000"/>
                <a:lumOff val="6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128">
            <a:extLst>
              <a:ext uri="{FF2B5EF4-FFF2-40B4-BE49-F238E27FC236}">
                <a16:creationId xmlns:a16="http://schemas.microsoft.com/office/drawing/2014/main" id="{DC5A89CC-FF98-A940-9EC0-1EA9176E7D76}"/>
              </a:ext>
            </a:extLst>
          </p:cNvPr>
          <p:cNvSpPr txBox="1"/>
          <p:nvPr/>
        </p:nvSpPr>
        <p:spPr>
          <a:xfrm>
            <a:off x="681193" y="2189104"/>
            <a:ext cx="7792324" cy="1777778"/>
          </a:xfrm>
          <a:prstGeom prst="rect">
            <a:avLst/>
          </a:prstGeom>
          <a:solidFill>
            <a:srgbClr val="B5FF6B"/>
          </a:solidFill>
          <a:ln w="571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661215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6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Beta Decay</a:t>
            </a:r>
          </a:p>
        </p:txBody>
      </p:sp>
      <p:sp>
        <p:nvSpPr>
          <p:cNvPr id="18" name="TextBox 111">
            <a:extLst>
              <a:ext uri="{FF2B5EF4-FFF2-40B4-BE49-F238E27FC236}">
                <a16:creationId xmlns:a16="http://schemas.microsoft.com/office/drawing/2014/main" id="{40002C76-1AAD-3B46-BB15-1172BBB21761}"/>
              </a:ext>
            </a:extLst>
          </p:cNvPr>
          <p:cNvSpPr txBox="1"/>
          <p:nvPr/>
        </p:nvSpPr>
        <p:spPr>
          <a:xfrm>
            <a:off x="1492745" y="2406532"/>
            <a:ext cx="140501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" name="TextBox 111">
            <a:extLst>
              <a:ext uri="{FF2B5EF4-FFF2-40B4-BE49-F238E27FC236}">
                <a16:creationId xmlns:a16="http://schemas.microsoft.com/office/drawing/2014/main" id="{B9525D67-ED28-4D49-B803-89DBCA49CC31}"/>
              </a:ext>
            </a:extLst>
          </p:cNvPr>
          <p:cNvSpPr txBox="1"/>
          <p:nvPr/>
        </p:nvSpPr>
        <p:spPr>
          <a:xfrm>
            <a:off x="478172" y="2406532"/>
            <a:ext cx="1370964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14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6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131960F-62DB-B042-8694-3A4DB4D4D282}"/>
              </a:ext>
            </a:extLst>
          </p:cNvPr>
          <p:cNvCxnSpPr/>
          <p:nvPr/>
        </p:nvCxnSpPr>
        <p:spPr>
          <a:xfrm>
            <a:off x="2763040" y="3093162"/>
            <a:ext cx="914400" cy="0"/>
          </a:xfrm>
          <a:prstGeom prst="straightConnector1">
            <a:avLst/>
          </a:prstGeom>
          <a:ln w="1047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11">
            <a:extLst>
              <a:ext uri="{FF2B5EF4-FFF2-40B4-BE49-F238E27FC236}">
                <a16:creationId xmlns:a16="http://schemas.microsoft.com/office/drawing/2014/main" id="{37810C65-685C-F343-BFF3-D1D186AE6818}"/>
              </a:ext>
            </a:extLst>
          </p:cNvPr>
          <p:cNvSpPr txBox="1"/>
          <p:nvPr/>
        </p:nvSpPr>
        <p:spPr>
          <a:xfrm>
            <a:off x="4290099" y="2391034"/>
            <a:ext cx="1523998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" name="TextBox 111">
            <a:extLst>
              <a:ext uri="{FF2B5EF4-FFF2-40B4-BE49-F238E27FC236}">
                <a16:creationId xmlns:a16="http://schemas.microsoft.com/office/drawing/2014/main" id="{5C4E08C6-FDF6-E14C-9EEF-B9BF25ABF6E6}"/>
              </a:ext>
            </a:extLst>
          </p:cNvPr>
          <p:cNvSpPr txBox="1"/>
          <p:nvPr/>
        </p:nvSpPr>
        <p:spPr>
          <a:xfrm>
            <a:off x="3135351" y="2406532"/>
            <a:ext cx="1523998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14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7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4" name="TextBox 111">
            <a:extLst>
              <a:ext uri="{FF2B5EF4-FFF2-40B4-BE49-F238E27FC236}">
                <a16:creationId xmlns:a16="http://schemas.microsoft.com/office/drawing/2014/main" id="{03072EFA-59CB-CF4A-81B6-4B932AF2350E}"/>
              </a:ext>
            </a:extLst>
          </p:cNvPr>
          <p:cNvSpPr txBox="1"/>
          <p:nvPr/>
        </p:nvSpPr>
        <p:spPr>
          <a:xfrm>
            <a:off x="5878519" y="2513818"/>
            <a:ext cx="55816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7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TextBox 111">
            <a:extLst>
              <a:ext uri="{FF2B5EF4-FFF2-40B4-BE49-F238E27FC236}">
                <a16:creationId xmlns:a16="http://schemas.microsoft.com/office/drawing/2014/main" id="{5A666D0B-9E3F-9F4B-91F7-0B33385A8DA5}"/>
              </a:ext>
            </a:extLst>
          </p:cNvPr>
          <p:cNvSpPr txBox="1"/>
          <p:nvPr/>
        </p:nvSpPr>
        <p:spPr>
          <a:xfrm>
            <a:off x="7041003" y="2407138"/>
            <a:ext cx="1246717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e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6" name="TextBox 111">
            <a:extLst>
              <a:ext uri="{FF2B5EF4-FFF2-40B4-BE49-F238E27FC236}">
                <a16:creationId xmlns:a16="http://schemas.microsoft.com/office/drawing/2014/main" id="{578FCD81-E96F-8649-BBD1-AC2557EE5190}"/>
              </a:ext>
            </a:extLst>
          </p:cNvPr>
          <p:cNvSpPr txBox="1"/>
          <p:nvPr/>
        </p:nvSpPr>
        <p:spPr>
          <a:xfrm>
            <a:off x="6280111" y="2405868"/>
            <a:ext cx="1083367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latin typeface="Cambria" panose="02040503050406030204" pitchFamily="18" charset="0"/>
                <a:ea typeface="Times New Roman" panose="02020603050405020304" pitchFamily="18" charset="0"/>
              </a:rPr>
              <a:t>   -1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7B57B6-4498-234B-8EB8-E5568F3BAC1C}"/>
              </a:ext>
            </a:extLst>
          </p:cNvPr>
          <p:cNvSpPr/>
          <p:nvPr/>
        </p:nvSpPr>
        <p:spPr>
          <a:xfrm>
            <a:off x="1074057" y="4853777"/>
            <a:ext cx="1471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1C6999A-B4E9-2E45-B6B1-0A9B7A68D1DB}"/>
              </a:ext>
            </a:extLst>
          </p:cNvPr>
          <p:cNvSpPr/>
          <p:nvPr/>
        </p:nvSpPr>
        <p:spPr>
          <a:xfrm>
            <a:off x="3888389" y="4919548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6AA1A6F-25EB-5145-A7E4-8F64F0F9CD71}"/>
              </a:ext>
            </a:extLst>
          </p:cNvPr>
          <p:cNvSpPr/>
          <p:nvPr/>
        </p:nvSpPr>
        <p:spPr>
          <a:xfrm>
            <a:off x="6531275" y="4853776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Beta Particle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250D1ACD-563B-154D-8DC4-0FDAA0707E0B}"/>
              </a:ext>
            </a:extLst>
          </p:cNvPr>
          <p:cNvSpPr/>
          <p:nvPr/>
        </p:nvSpPr>
        <p:spPr>
          <a:xfrm rot="16200000">
            <a:off x="1566041" y="3500433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5CA953E3-2ED8-A54E-AF59-19C6A3E2C332}"/>
              </a:ext>
            </a:extLst>
          </p:cNvPr>
          <p:cNvSpPr/>
          <p:nvPr/>
        </p:nvSpPr>
        <p:spPr>
          <a:xfrm rot="16200000">
            <a:off x="4487258" y="3500434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65667051-D5CD-EB4F-8D9E-216A151E3D4B}"/>
              </a:ext>
            </a:extLst>
          </p:cNvPr>
          <p:cNvSpPr/>
          <p:nvPr/>
        </p:nvSpPr>
        <p:spPr>
          <a:xfrm rot="16200000">
            <a:off x="7172649" y="3500433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34700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128">
            <a:extLst>
              <a:ext uri="{FF2B5EF4-FFF2-40B4-BE49-F238E27FC236}">
                <a16:creationId xmlns:a16="http://schemas.microsoft.com/office/drawing/2014/main" id="{DC5A89CC-FF98-A940-9EC0-1EA9176E7D76}"/>
              </a:ext>
            </a:extLst>
          </p:cNvPr>
          <p:cNvSpPr txBox="1"/>
          <p:nvPr/>
        </p:nvSpPr>
        <p:spPr>
          <a:xfrm>
            <a:off x="439708" y="2189104"/>
            <a:ext cx="8298141" cy="1777778"/>
          </a:xfrm>
          <a:prstGeom prst="rect">
            <a:avLst/>
          </a:prstGeom>
          <a:solidFill>
            <a:srgbClr val="FAACFF"/>
          </a:solidFill>
          <a:ln w="571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661215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6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Gamma Decay</a:t>
            </a:r>
          </a:p>
        </p:txBody>
      </p:sp>
      <p:sp>
        <p:nvSpPr>
          <p:cNvPr id="18" name="TextBox 111">
            <a:extLst>
              <a:ext uri="{FF2B5EF4-FFF2-40B4-BE49-F238E27FC236}">
                <a16:creationId xmlns:a16="http://schemas.microsoft.com/office/drawing/2014/main" id="{40002C76-1AAD-3B46-BB15-1172BBB21761}"/>
              </a:ext>
            </a:extLst>
          </p:cNvPr>
          <p:cNvSpPr txBox="1"/>
          <p:nvPr/>
        </p:nvSpPr>
        <p:spPr>
          <a:xfrm>
            <a:off x="1357278" y="2406532"/>
            <a:ext cx="187120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dirty="0">
                <a:solidFill>
                  <a:srgbClr val="000000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Tc*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" name="TextBox 111">
            <a:extLst>
              <a:ext uri="{FF2B5EF4-FFF2-40B4-BE49-F238E27FC236}">
                <a16:creationId xmlns:a16="http://schemas.microsoft.com/office/drawing/2014/main" id="{B9525D67-ED28-4D49-B803-89DBCA49CC31}"/>
              </a:ext>
            </a:extLst>
          </p:cNvPr>
          <p:cNvSpPr txBox="1"/>
          <p:nvPr/>
        </p:nvSpPr>
        <p:spPr>
          <a:xfrm>
            <a:off x="607831" y="2406532"/>
            <a:ext cx="936506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99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43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131960F-62DB-B042-8694-3A4DB4D4D282}"/>
              </a:ext>
            </a:extLst>
          </p:cNvPr>
          <p:cNvCxnSpPr/>
          <p:nvPr/>
        </p:nvCxnSpPr>
        <p:spPr>
          <a:xfrm>
            <a:off x="3271037" y="3093162"/>
            <a:ext cx="914400" cy="0"/>
          </a:xfrm>
          <a:prstGeom prst="straightConnector1">
            <a:avLst/>
          </a:prstGeom>
          <a:ln w="1047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11">
            <a:extLst>
              <a:ext uri="{FF2B5EF4-FFF2-40B4-BE49-F238E27FC236}">
                <a16:creationId xmlns:a16="http://schemas.microsoft.com/office/drawing/2014/main" id="{37810C65-685C-F343-BFF3-D1D186AE6818}"/>
              </a:ext>
            </a:extLst>
          </p:cNvPr>
          <p:cNvSpPr txBox="1"/>
          <p:nvPr/>
        </p:nvSpPr>
        <p:spPr>
          <a:xfrm>
            <a:off x="4552563" y="2391034"/>
            <a:ext cx="206277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Tc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" name="TextBox 111">
            <a:extLst>
              <a:ext uri="{FF2B5EF4-FFF2-40B4-BE49-F238E27FC236}">
                <a16:creationId xmlns:a16="http://schemas.microsoft.com/office/drawing/2014/main" id="{5C4E08C6-FDF6-E14C-9EEF-B9BF25ABF6E6}"/>
              </a:ext>
            </a:extLst>
          </p:cNvPr>
          <p:cNvSpPr txBox="1"/>
          <p:nvPr/>
        </p:nvSpPr>
        <p:spPr>
          <a:xfrm>
            <a:off x="4268255" y="2406532"/>
            <a:ext cx="822890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99</a:t>
            </a:r>
            <a:b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</a:br>
            <a:r>
              <a:rPr lang="en-US" sz="4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43</a:t>
            </a:r>
          </a:p>
        </p:txBody>
      </p:sp>
      <p:sp>
        <p:nvSpPr>
          <p:cNvPr id="24" name="TextBox 111">
            <a:extLst>
              <a:ext uri="{FF2B5EF4-FFF2-40B4-BE49-F238E27FC236}">
                <a16:creationId xmlns:a16="http://schemas.microsoft.com/office/drawing/2014/main" id="{03072EFA-59CB-CF4A-81B6-4B932AF2350E}"/>
              </a:ext>
            </a:extLst>
          </p:cNvPr>
          <p:cNvSpPr txBox="1"/>
          <p:nvPr/>
        </p:nvSpPr>
        <p:spPr>
          <a:xfrm>
            <a:off x="6382831" y="2513818"/>
            <a:ext cx="55816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7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TextBox 111">
            <a:extLst>
              <a:ext uri="{FF2B5EF4-FFF2-40B4-BE49-F238E27FC236}">
                <a16:creationId xmlns:a16="http://schemas.microsoft.com/office/drawing/2014/main" id="{5A666D0B-9E3F-9F4B-91F7-0B33385A8DA5}"/>
              </a:ext>
            </a:extLst>
          </p:cNvPr>
          <p:cNvSpPr txBox="1"/>
          <p:nvPr/>
        </p:nvSpPr>
        <p:spPr>
          <a:xfrm>
            <a:off x="7168082" y="2264903"/>
            <a:ext cx="1742275" cy="139444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8800" dirty="0">
                <a:latin typeface="Cambria" panose="02040503050406030204" pitchFamily="18" charset="0"/>
              </a:rPr>
              <a:t>γ</a:t>
            </a:r>
            <a:endParaRPr lang="en-US" sz="2400" dirty="0">
              <a:latin typeface="Cambria" panose="02040503050406030204" pitchFamily="18" charset="0"/>
            </a:endParaRPr>
          </a:p>
        </p:txBody>
      </p:sp>
      <p:sp>
        <p:nvSpPr>
          <p:cNvPr id="26" name="TextBox 111">
            <a:extLst>
              <a:ext uri="{FF2B5EF4-FFF2-40B4-BE49-F238E27FC236}">
                <a16:creationId xmlns:a16="http://schemas.microsoft.com/office/drawing/2014/main" id="{578FCD81-E96F-8649-BBD1-AC2557EE5190}"/>
              </a:ext>
            </a:extLst>
          </p:cNvPr>
          <p:cNvSpPr txBox="1"/>
          <p:nvPr/>
        </p:nvSpPr>
        <p:spPr>
          <a:xfrm>
            <a:off x="7136707" y="2405868"/>
            <a:ext cx="649845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latin typeface="Cambria" panose="02040503050406030204" pitchFamily="18" charset="0"/>
                <a:ea typeface="Times New Roman" panose="02020603050405020304" pitchFamily="18" charset="0"/>
              </a:rPr>
              <a:t>0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0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7B57B6-4498-234B-8EB8-E5568F3BAC1C}"/>
              </a:ext>
            </a:extLst>
          </p:cNvPr>
          <p:cNvSpPr/>
          <p:nvPr/>
        </p:nvSpPr>
        <p:spPr>
          <a:xfrm>
            <a:off x="715058" y="4919549"/>
            <a:ext cx="17445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1C6999A-B4E9-2E45-B6B1-0A9B7A68D1DB}"/>
              </a:ext>
            </a:extLst>
          </p:cNvPr>
          <p:cNvSpPr/>
          <p:nvPr/>
        </p:nvSpPr>
        <p:spPr>
          <a:xfrm>
            <a:off x="4345585" y="4919548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6AA1A6F-25EB-5145-A7E4-8F64F0F9CD71}"/>
              </a:ext>
            </a:extLst>
          </p:cNvPr>
          <p:cNvSpPr/>
          <p:nvPr/>
        </p:nvSpPr>
        <p:spPr>
          <a:xfrm>
            <a:off x="7007443" y="4919548"/>
            <a:ext cx="1848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Gamma Ray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250D1ACD-563B-154D-8DC4-0FDAA0707E0B}"/>
              </a:ext>
            </a:extLst>
          </p:cNvPr>
          <p:cNvSpPr/>
          <p:nvPr/>
        </p:nvSpPr>
        <p:spPr>
          <a:xfrm rot="16200000">
            <a:off x="1412097" y="3445815"/>
            <a:ext cx="566191" cy="2174723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4F55051B-D1FD-8B41-A5C5-B8EEACE85798}"/>
              </a:ext>
            </a:extLst>
          </p:cNvPr>
          <p:cNvSpPr/>
          <p:nvPr/>
        </p:nvSpPr>
        <p:spPr>
          <a:xfrm rot="16200000">
            <a:off x="4969144" y="3541854"/>
            <a:ext cx="566191" cy="1982643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D15B75FC-340F-B942-A4AF-6446B0545B6B}"/>
              </a:ext>
            </a:extLst>
          </p:cNvPr>
          <p:cNvSpPr/>
          <p:nvPr/>
        </p:nvSpPr>
        <p:spPr>
          <a:xfrm rot="16200000">
            <a:off x="7612610" y="3774179"/>
            <a:ext cx="566191" cy="1517993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48712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6" ma:contentTypeDescription="Create a new document." ma:contentTypeScope="" ma:versionID="02697e3214b2f55142a2e7b89ba6de54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67be6965022b95aa9d7585358a9bb7fc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5c732d2-f217-444a-91d8-37c5714ca695">
      <UserInfo>
        <DisplayName/>
        <AccountId xsi:nil="true"/>
        <AccountType/>
      </UserInfo>
    </SharedWithUsers>
    <MediaLengthInSeconds xmlns="8f659357-f805-491c-ad0b-5621b2de6466" xsi:nil="true"/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FD790B8E-EA0C-499B-87D3-2A5B02CE9695}"/>
</file>

<file path=customXml/itemProps2.xml><?xml version="1.0" encoding="utf-8"?>
<ds:datastoreItem xmlns:ds="http://schemas.openxmlformats.org/officeDocument/2006/customXml" ds:itemID="{978904AE-23A3-4A8F-8760-D89042B4D24C}"/>
</file>

<file path=customXml/itemProps3.xml><?xml version="1.0" encoding="utf-8"?>
<ds:datastoreItem xmlns:ds="http://schemas.openxmlformats.org/officeDocument/2006/customXml" ds:itemID="{37E97BE8-3744-4100-94AF-6915019ABA53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4729</TotalTime>
  <Pages>1</Pages>
  <Words>661</Words>
  <Application>Microsoft Macintosh PowerPoint</Application>
  <PresentationFormat>Overhead</PresentationFormat>
  <Paragraphs>282</Paragraphs>
  <Slides>20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Cambria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II. Radioactive Decay</dc:title>
  <dc:creator>Mrs. Johannesson</dc:creator>
  <cp:lastModifiedBy>Tarek Cattan</cp:lastModifiedBy>
  <cp:revision>155</cp:revision>
  <cp:lastPrinted>2015-10-14T21:49:37Z</cp:lastPrinted>
  <dcterms:created xsi:type="dcterms:W3CDTF">2000-12-08T03:44:32Z</dcterms:created>
  <dcterms:modified xsi:type="dcterms:W3CDTF">2020-06-01T18:02:49Z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r8>55800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</Properties>
</file>

<file path=docProps/thumbnail.jpeg>
</file>